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212" r:id="rId4"/>
    <p:sldMasterId id="2147484372" r:id="rId5"/>
    <p:sldMasterId id="2147484381" r:id="rId6"/>
  </p:sldMasterIdLst>
  <p:notesMasterIdLst>
    <p:notesMasterId r:id="rId57"/>
  </p:notesMasterIdLst>
  <p:handoutMasterIdLst>
    <p:handoutMasterId r:id="rId58"/>
  </p:handoutMasterIdLst>
  <p:sldIdLst>
    <p:sldId id="2147471489" r:id="rId7"/>
    <p:sldId id="326" r:id="rId8"/>
    <p:sldId id="2683" r:id="rId9"/>
    <p:sldId id="2147471538" r:id="rId10"/>
    <p:sldId id="2147471547" r:id="rId11"/>
    <p:sldId id="2147471515" r:id="rId12"/>
    <p:sldId id="2147471510" r:id="rId13"/>
    <p:sldId id="2147471516" r:id="rId14"/>
    <p:sldId id="2727" r:id="rId15"/>
    <p:sldId id="2147471549" r:id="rId16"/>
    <p:sldId id="2147471550" r:id="rId17"/>
    <p:sldId id="2147471514" r:id="rId18"/>
    <p:sldId id="2147471541" r:id="rId19"/>
    <p:sldId id="2147471552" r:id="rId20"/>
    <p:sldId id="2147471551" r:id="rId21"/>
    <p:sldId id="2147471513" r:id="rId22"/>
    <p:sldId id="2728" r:id="rId23"/>
    <p:sldId id="2782" r:id="rId24"/>
    <p:sldId id="2147471517" r:id="rId25"/>
    <p:sldId id="2735" r:id="rId26"/>
    <p:sldId id="2147471543" r:id="rId27"/>
    <p:sldId id="2147471521" r:id="rId28"/>
    <p:sldId id="2147471518" r:id="rId29"/>
    <p:sldId id="2147471527" r:id="rId30"/>
    <p:sldId id="2147471499" r:id="rId31"/>
    <p:sldId id="2147471503" r:id="rId32"/>
    <p:sldId id="2147471520" r:id="rId33"/>
    <p:sldId id="2147471522" r:id="rId34"/>
    <p:sldId id="2147471523" r:id="rId35"/>
    <p:sldId id="2147471524" r:id="rId36"/>
    <p:sldId id="2147471500" r:id="rId37"/>
    <p:sldId id="2147471525" r:id="rId38"/>
    <p:sldId id="2147471502" r:id="rId39"/>
    <p:sldId id="2147471498" r:id="rId40"/>
    <p:sldId id="2147471526" r:id="rId41"/>
    <p:sldId id="2795" r:id="rId42"/>
    <p:sldId id="2147471544" r:id="rId43"/>
    <p:sldId id="2147471529" r:id="rId44"/>
    <p:sldId id="2147471530" r:id="rId45"/>
    <p:sldId id="2147471531" r:id="rId46"/>
    <p:sldId id="2147471532" r:id="rId47"/>
    <p:sldId id="2147471533" r:id="rId48"/>
    <p:sldId id="2147471534" r:id="rId49"/>
    <p:sldId id="2147471535" r:id="rId50"/>
    <p:sldId id="2729" r:id="rId51"/>
    <p:sldId id="2147471546" r:id="rId52"/>
    <p:sldId id="2730" r:id="rId53"/>
    <p:sldId id="2147471539" r:id="rId54"/>
    <p:sldId id="2147471545" r:id="rId55"/>
    <p:sldId id="2147471493" r:id="rId56"/>
  </p:sldIdLst>
  <p:sldSz cx="9906000" cy="6858000" type="A4"/>
  <p:notesSz cx="6797675" cy="9872663"/>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id="{0E135A60-2697-4B6E-B63A-92910DFAA96D}">
          <p14:sldIdLst>
            <p14:sldId id="2147471489"/>
          </p14:sldIdLst>
        </p14:section>
        <p14:section name="Contact" id="{E6BC8C05-78AC-4FD0-80A6-B9C9A62FC0E1}">
          <p14:sldIdLst>
            <p14:sldId id="326"/>
          </p14:sldIdLst>
        </p14:section>
        <p14:section name="개요" id="{0E4E25F4-5650-41BB-8951-98CE2128E628}">
          <p14:sldIdLst>
            <p14:sldId id="2683"/>
            <p14:sldId id="2147471538"/>
            <p14:sldId id="2147471547"/>
            <p14:sldId id="2147471515"/>
            <p14:sldId id="2147471510"/>
            <p14:sldId id="2147471516"/>
          </p14:sldIdLst>
        </p14:section>
        <p14:section name="주요 트렌드" id="{7D43A6E3-27DC-44F6-AE95-3BDE5A7FE84F}">
          <p14:sldIdLst>
            <p14:sldId id="2727"/>
            <p14:sldId id="2147471549"/>
            <p14:sldId id="2147471550"/>
            <p14:sldId id="2147471514"/>
            <p14:sldId id="2147471541"/>
            <p14:sldId id="2147471552"/>
            <p14:sldId id="2147471551"/>
            <p14:sldId id="2147471513"/>
          </p14:sldIdLst>
        </p14:section>
        <p14:section name="참가 기업" id="{58F43DFB-469F-4B02-8E02-4CE59C710CF5}">
          <p14:sldIdLst>
            <p14:sldId id="2728"/>
            <p14:sldId id="2782"/>
            <p14:sldId id="2147471517"/>
            <p14:sldId id="2735"/>
            <p14:sldId id="2147471543"/>
            <p14:sldId id="2147471521"/>
            <p14:sldId id="2147471518"/>
            <p14:sldId id="2147471527"/>
            <p14:sldId id="2147471499"/>
            <p14:sldId id="2147471503"/>
            <p14:sldId id="2147471520"/>
            <p14:sldId id="2147471522"/>
            <p14:sldId id="2147471523"/>
            <p14:sldId id="2147471524"/>
            <p14:sldId id="2147471500"/>
            <p14:sldId id="2147471525"/>
            <p14:sldId id="2147471502"/>
            <p14:sldId id="2147471498"/>
            <p14:sldId id="2147471526"/>
            <p14:sldId id="2795"/>
            <p14:sldId id="2147471544"/>
            <p14:sldId id="2147471529"/>
            <p14:sldId id="2147471530"/>
            <p14:sldId id="2147471531"/>
            <p14:sldId id="2147471532"/>
            <p14:sldId id="2147471533"/>
            <p14:sldId id="2147471534"/>
            <p14:sldId id="2147471535"/>
          </p14:sldIdLst>
        </p14:section>
        <p14:section name="결론 및 시사점" id="{37AE51F6-181A-4824-B948-A6F3ED952F73}">
          <p14:sldIdLst>
            <p14:sldId id="2729"/>
            <p14:sldId id="2147471546"/>
          </p14:sldIdLst>
        </p14:section>
        <p14:section name="Appendix" id="{F5198060-155D-4A4B-B827-5C387AF424FB}">
          <p14:sldIdLst>
            <p14:sldId id="2730"/>
            <p14:sldId id="2147471539"/>
            <p14:sldId id="2147471545"/>
          </p14:sldIdLst>
        </p14:section>
        <p14:section name="Business Contacts" id="{958D0EFC-1C2B-471B-A0D7-7BBF030C2BD6}">
          <p14:sldIdLst>
            <p14:sldId id="2147471493"/>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8D1DE4-4385-E3B0-10F5-7E2F46D28945}" name="Choi, Chang-Hwan (KR/ERI)" initials="CCH(" userId="S::changhwanchoi@kr.kpmg.com::dde9f9f6-2e57-4d8c-a121-16b75d7dbf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m, Ki-Bum (KR/ERI)" initials="KK(" lastIdx="1" clrIdx="0">
    <p:extLst>
      <p:ext uri="{19B8F6BF-5375-455C-9EA6-DF929625EA0E}">
        <p15:presenceInfo xmlns:p15="http://schemas.microsoft.com/office/powerpoint/2012/main" userId="S::kkim28@kr.kpmg.com::93a05624-2d57-40b1-8485-6140a98df9d7" providerId="AD"/>
      </p:ext>
    </p:extLst>
  </p:cmAuthor>
  <p:cmAuthor id="2" name="Lee, Hyo-Jung Jenny (KR/ERI)" initials="LHJ(" lastIdx="1" clrIdx="1">
    <p:extLst>
      <p:ext uri="{19B8F6BF-5375-455C-9EA6-DF929625EA0E}">
        <p15:presenceInfo xmlns:p15="http://schemas.microsoft.com/office/powerpoint/2012/main" userId="S::hyojunglee@kr.kpmg.com::8fb11eb8-8f0d-4526-8076-aa6a881217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DFF"/>
    <a:srgbClr val="79C6FF"/>
    <a:srgbClr val="00FF00"/>
    <a:srgbClr val="006C69"/>
    <a:srgbClr val="008683"/>
    <a:srgbClr val="D9D9D9"/>
    <a:srgbClr val="F2F2F2"/>
    <a:srgbClr val="00C0AE"/>
    <a:srgbClr val="99FF33"/>
    <a:srgbClr val="003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1935" autoAdjust="0"/>
  </p:normalViewPr>
  <p:slideViewPr>
    <p:cSldViewPr snapToGrid="0">
      <p:cViewPr varScale="1">
        <p:scale>
          <a:sx n="63" d="100"/>
          <a:sy n="63" d="100"/>
        </p:scale>
        <p:origin x="1212" y="56"/>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7" d="100"/>
          <a:sy n="77" d="100"/>
        </p:scale>
        <p:origin x="408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55985455082068"/>
          <c:y val="7.1811384457761682E-2"/>
          <c:w val="0.85944014544917935"/>
          <c:h val="0.83666859123925552"/>
        </c:manualLayout>
      </c:layout>
      <c:barChart>
        <c:barDir val="col"/>
        <c:grouping val="clustered"/>
        <c:varyColors val="0"/>
        <c:ser>
          <c:idx val="0"/>
          <c:order val="0"/>
          <c:tx>
            <c:strRef>
              <c:f>Sheet1!$B$1</c:f>
              <c:strCache>
                <c:ptCount val="1"/>
                <c:pt idx="0">
                  <c:v>계열 1</c:v>
                </c:pt>
              </c:strCache>
            </c:strRef>
          </c:tx>
          <c:spPr>
            <a:solidFill>
              <a:srgbClr val="D0DEEC"/>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KoPub돋움체 Medium" panose="02020603020101020101" pitchFamily="18" charset="-127"/>
                    <a:ea typeface="KoPub돋움체 Medium" panose="02020603020101020101" pitchFamily="18" charset="-127"/>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Sheet1!$A$4:$A$12</c:f>
              <c:strCache>
                <c:ptCount val="9"/>
                <c:pt idx="0">
                  <c:v>'14년</c:v>
                </c:pt>
                <c:pt idx="1">
                  <c:v>'15년</c:v>
                </c:pt>
                <c:pt idx="2">
                  <c:v>'16년</c:v>
                </c:pt>
                <c:pt idx="3">
                  <c:v>'17년</c:v>
                </c:pt>
                <c:pt idx="4">
                  <c:v>'18년</c:v>
                </c:pt>
                <c:pt idx="5">
                  <c:v>'19년</c:v>
                </c:pt>
                <c:pt idx="6">
                  <c:v>'21년</c:v>
                </c:pt>
                <c:pt idx="7">
                  <c:v>'22년</c:v>
                </c:pt>
                <c:pt idx="8">
                  <c:v>'23년</c:v>
                </c:pt>
              </c:strCache>
            </c:strRef>
          </c:cat>
          <c:val>
            <c:numRef>
              <c:f>Sheet1!$B$4:$B$12</c:f>
              <c:numCache>
                <c:formatCode>General</c:formatCode>
                <c:ptCount val="9"/>
                <c:pt idx="0">
                  <c:v>202208</c:v>
                </c:pt>
                <c:pt idx="1">
                  <c:v>209617</c:v>
                </c:pt>
                <c:pt idx="2">
                  <c:v>219267</c:v>
                </c:pt>
                <c:pt idx="3">
                  <c:v>225392</c:v>
                </c:pt>
                <c:pt idx="4">
                  <c:v>235082</c:v>
                </c:pt>
                <c:pt idx="5">
                  <c:v>244309</c:v>
                </c:pt>
                <c:pt idx="6">
                  <c:v>28000</c:v>
                </c:pt>
                <c:pt idx="7">
                  <c:v>184000</c:v>
                </c:pt>
                <c:pt idx="8">
                  <c:v>197000</c:v>
                </c:pt>
              </c:numCache>
            </c:numRef>
          </c:val>
          <c:extLst>
            <c:ext xmlns:c16="http://schemas.microsoft.com/office/drawing/2014/chart" uri="{C3380CC4-5D6E-409C-BE32-E72D297353CC}">
              <c16:uniqueId val="{00000000-467C-40BA-B01F-E21B970F4134}"/>
            </c:ext>
          </c:extLst>
        </c:ser>
        <c:dLbls>
          <c:dLblPos val="outEnd"/>
          <c:showLegendKey val="0"/>
          <c:showVal val="1"/>
          <c:showCatName val="0"/>
          <c:showSerName val="0"/>
          <c:showPercent val="0"/>
          <c:showBubbleSize val="0"/>
        </c:dLbls>
        <c:gapWidth val="36"/>
        <c:overlap val="-27"/>
        <c:axId val="347079407"/>
        <c:axId val="347074415"/>
      </c:barChart>
      <c:catAx>
        <c:axId val="347079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347074415"/>
        <c:crosses val="autoZero"/>
        <c:auto val="1"/>
        <c:lblAlgn val="ctr"/>
        <c:lblOffset val="100"/>
        <c:noMultiLvlLbl val="0"/>
      </c:catAx>
      <c:valAx>
        <c:axId val="347074415"/>
        <c:scaling>
          <c:orientation val="minMax"/>
          <c:max val="25000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KoPub돋움체 Medium" panose="02020603020101020101" pitchFamily="18" charset="-127"/>
                <a:ea typeface="KoPub돋움체 Medium" panose="02020603020101020101" pitchFamily="18" charset="-127"/>
                <a:cs typeface="+mn-cs"/>
              </a:defRPr>
            </a:pPr>
            <a:endParaRPr lang="ko-KR"/>
          </a:p>
        </c:txPr>
        <c:crossAx val="347079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cat>
            <c:strRef>
              <c:f>Sheet1!$A$2:$A$5</c:f>
              <c:strCache>
                <c:ptCount val="4"/>
                <c:pt idx="0">
                  <c:v>모바일</c:v>
                </c:pt>
                <c:pt idx="1">
                  <c:v>PC</c:v>
                </c:pt>
                <c:pt idx="2">
                  <c:v>콘솔</c:v>
                </c:pt>
                <c:pt idx="3">
                  <c:v>아케이드</c:v>
                </c:pt>
              </c:strCache>
            </c:strRef>
          </c:cat>
          <c:val>
            <c:numRef>
              <c:f>Sheet1!$B$2:$B$5</c:f>
              <c:numCache>
                <c:formatCode>General</c:formatCode>
                <c:ptCount val="4"/>
                <c:pt idx="0">
                  <c:v>90.9</c:v>
                </c:pt>
                <c:pt idx="1">
                  <c:v>57.6</c:v>
                </c:pt>
                <c:pt idx="2" formatCode="0.0_ ">
                  <c:v>21</c:v>
                </c:pt>
                <c:pt idx="3">
                  <c:v>9.8000000000000007</c:v>
                </c:pt>
              </c:numCache>
            </c:numRef>
          </c:val>
          <c:extLst>
            <c:ext xmlns:c16="http://schemas.microsoft.com/office/drawing/2014/chart" uri="{C3380CC4-5D6E-409C-BE32-E72D297353CC}">
              <c16:uniqueId val="{00000000-594E-4188-ADEB-CC40F33FFE44}"/>
            </c:ext>
          </c:extLst>
        </c:ser>
        <c:ser>
          <c:idx val="1"/>
          <c:order val="1"/>
          <c:tx>
            <c:strRef>
              <c:f>Sheet1!$C$1</c:f>
              <c:strCache>
                <c:ptCount val="1"/>
                <c:pt idx="0">
                  <c:v>2023</c:v>
                </c:pt>
              </c:strCache>
            </c:strRef>
          </c:tx>
          <c:spPr>
            <a:solidFill>
              <a:schemeClr val="accent2"/>
            </a:solidFill>
            <a:ln>
              <a:noFill/>
            </a:ln>
            <a:effectLst/>
          </c:spPr>
          <c:invertIfNegative val="0"/>
          <c:cat>
            <c:strRef>
              <c:f>Sheet1!$A$2:$A$5</c:f>
              <c:strCache>
                <c:ptCount val="4"/>
                <c:pt idx="0">
                  <c:v>모바일</c:v>
                </c:pt>
                <c:pt idx="1">
                  <c:v>PC</c:v>
                </c:pt>
                <c:pt idx="2">
                  <c:v>콘솔</c:v>
                </c:pt>
                <c:pt idx="3">
                  <c:v>아케이드</c:v>
                </c:pt>
              </c:strCache>
            </c:strRef>
          </c:cat>
          <c:val>
            <c:numRef>
              <c:f>Sheet1!$C$2:$C$5</c:f>
              <c:numCache>
                <c:formatCode>General</c:formatCode>
                <c:ptCount val="4"/>
                <c:pt idx="0">
                  <c:v>84.6</c:v>
                </c:pt>
                <c:pt idx="1">
                  <c:v>61</c:v>
                </c:pt>
                <c:pt idx="2">
                  <c:v>24.1</c:v>
                </c:pt>
                <c:pt idx="3">
                  <c:v>11.8</c:v>
                </c:pt>
              </c:numCache>
            </c:numRef>
          </c:val>
          <c:extLst>
            <c:ext xmlns:c16="http://schemas.microsoft.com/office/drawing/2014/chart" uri="{C3380CC4-5D6E-409C-BE32-E72D297353CC}">
              <c16:uniqueId val="{00000001-594E-4188-ADEB-CC40F33FFE44}"/>
            </c:ext>
          </c:extLst>
        </c:ser>
        <c:dLbls>
          <c:showLegendKey val="0"/>
          <c:showVal val="0"/>
          <c:showCatName val="0"/>
          <c:showSerName val="0"/>
          <c:showPercent val="0"/>
          <c:showBubbleSize val="0"/>
        </c:dLbls>
        <c:gapWidth val="219"/>
        <c:overlap val="-27"/>
        <c:axId val="1342812368"/>
        <c:axId val="1676436576"/>
      </c:barChart>
      <c:catAx>
        <c:axId val="134281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ea"/>
                <a:ea typeface="+mn-ea"/>
                <a:cs typeface="+mn-cs"/>
              </a:defRPr>
            </a:pPr>
            <a:endParaRPr lang="ko-KR"/>
          </a:p>
        </c:txPr>
        <c:crossAx val="1676436576"/>
        <c:crosses val="autoZero"/>
        <c:auto val="1"/>
        <c:lblAlgn val="ctr"/>
        <c:lblOffset val="100"/>
        <c:noMultiLvlLbl val="0"/>
      </c:catAx>
      <c:valAx>
        <c:axId val="1676436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ko-KR"/>
          </a:p>
        </c:txPr>
        <c:crossAx val="1342812368"/>
        <c:crosses val="autoZero"/>
        <c:crossBetween val="between"/>
        <c:majorUnit val="50"/>
      </c:valAx>
      <c:spPr>
        <a:noFill/>
        <a:ln>
          <a:noFill/>
        </a:ln>
        <a:effectLst/>
      </c:spPr>
    </c:plotArea>
    <c:legend>
      <c:legendPos val="b"/>
      <c:layout>
        <c:manualLayout>
          <c:xMode val="edge"/>
          <c:yMode val="edge"/>
          <c:x val="0.29827002213103687"/>
          <c:y val="0.77766979886969956"/>
          <c:w val="0.35380342017581201"/>
          <c:h val="0.1248846574693453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189" cy="493949"/>
          </a:xfrm>
          <a:prstGeom prst="rect">
            <a:avLst/>
          </a:prstGeom>
        </p:spPr>
        <p:txBody>
          <a:bodyPr vert="horz" lIns="91129" tIns="45564" rIns="91129" bIns="45564" rtlCol="0"/>
          <a:lstStyle>
            <a:lvl1pPr algn="l">
              <a:defRPr sz="1200"/>
            </a:lvl1pPr>
          </a:lstStyle>
          <a:p>
            <a:endParaRPr lang="en-US" dirty="0"/>
          </a:p>
        </p:txBody>
      </p:sp>
      <p:sp>
        <p:nvSpPr>
          <p:cNvPr id="3" name="Date Placeholder 2"/>
          <p:cNvSpPr>
            <a:spLocks noGrp="1"/>
          </p:cNvSpPr>
          <p:nvPr>
            <p:ph type="dt" sz="quarter" idx="1"/>
          </p:nvPr>
        </p:nvSpPr>
        <p:spPr>
          <a:xfrm>
            <a:off x="3849900" y="2"/>
            <a:ext cx="2946189" cy="493949"/>
          </a:xfrm>
          <a:prstGeom prst="rect">
            <a:avLst/>
          </a:prstGeom>
        </p:spPr>
        <p:txBody>
          <a:bodyPr vert="horz" lIns="91129" tIns="45564" rIns="91129" bIns="45564" rtlCol="0"/>
          <a:lstStyle>
            <a:lvl1pPr algn="r">
              <a:defRPr sz="1200"/>
            </a:lvl1pPr>
          </a:lstStyle>
          <a:p>
            <a:fld id="{FD4ADFBC-B392-474D-BFD2-23D3BDA66A93}" type="datetimeFigureOut">
              <a:rPr lang="en-US" smtClean="0"/>
              <a:t>11/20/2023</a:t>
            </a:fld>
            <a:endParaRPr lang="en-US" dirty="0"/>
          </a:p>
        </p:txBody>
      </p:sp>
      <p:sp>
        <p:nvSpPr>
          <p:cNvPr id="4" name="Footer Placeholder 3"/>
          <p:cNvSpPr>
            <a:spLocks noGrp="1"/>
          </p:cNvSpPr>
          <p:nvPr>
            <p:ph type="ftr" sz="quarter" idx="2"/>
          </p:nvPr>
        </p:nvSpPr>
        <p:spPr>
          <a:xfrm>
            <a:off x="2" y="9377137"/>
            <a:ext cx="2946189" cy="493949"/>
          </a:xfrm>
          <a:prstGeom prst="rect">
            <a:avLst/>
          </a:prstGeom>
        </p:spPr>
        <p:txBody>
          <a:bodyPr vert="horz" lIns="91129" tIns="45564" rIns="91129" bIns="4556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900" y="9377137"/>
            <a:ext cx="2946189" cy="493949"/>
          </a:xfrm>
          <a:prstGeom prst="rect">
            <a:avLst/>
          </a:prstGeom>
        </p:spPr>
        <p:txBody>
          <a:bodyPr vert="horz" lIns="91129" tIns="45564" rIns="91129" bIns="45564" rtlCol="0" anchor="b"/>
          <a:lstStyle>
            <a:lvl1pPr algn="r">
              <a:defRPr sz="1200"/>
            </a:lvl1pPr>
          </a:lstStyle>
          <a:p>
            <a:fld id="{C0AC7954-39B3-A445-8EC5-862700B8B91C}" type="slidenum">
              <a:rPr lang="en-US" smtClean="0"/>
              <a:t>‹#›</a:t>
            </a:fld>
            <a:endParaRPr lang="en-US" dirty="0"/>
          </a:p>
        </p:txBody>
      </p:sp>
    </p:spTree>
    <p:extLst>
      <p:ext uri="{BB962C8B-B14F-4D97-AF65-F5344CB8AC3E}">
        <p14:creationId xmlns:p14="http://schemas.microsoft.com/office/powerpoint/2010/main" val="41764457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5659" cy="495349"/>
          </a:xfrm>
          <a:prstGeom prst="rect">
            <a:avLst/>
          </a:prstGeom>
        </p:spPr>
        <p:txBody>
          <a:bodyPr vert="horz" lIns="91129" tIns="45564" rIns="91129" bIns="45564" rtlCol="0"/>
          <a:lstStyle>
            <a:lvl1pPr algn="l">
              <a:defRPr sz="1200"/>
            </a:lvl1pPr>
          </a:lstStyle>
          <a:p>
            <a:endParaRPr lang="en-AU" dirty="0"/>
          </a:p>
        </p:txBody>
      </p:sp>
      <p:sp>
        <p:nvSpPr>
          <p:cNvPr id="3" name="Date Placeholder 2"/>
          <p:cNvSpPr>
            <a:spLocks noGrp="1"/>
          </p:cNvSpPr>
          <p:nvPr>
            <p:ph type="dt" idx="1"/>
          </p:nvPr>
        </p:nvSpPr>
        <p:spPr>
          <a:xfrm>
            <a:off x="3850446" y="1"/>
            <a:ext cx="2945659" cy="495349"/>
          </a:xfrm>
          <a:prstGeom prst="rect">
            <a:avLst/>
          </a:prstGeom>
        </p:spPr>
        <p:txBody>
          <a:bodyPr vert="horz" lIns="91129" tIns="45564" rIns="91129" bIns="45564" rtlCol="0"/>
          <a:lstStyle>
            <a:lvl1pPr algn="r">
              <a:defRPr sz="1200"/>
            </a:lvl1pPr>
          </a:lstStyle>
          <a:p>
            <a:fld id="{635DF4FA-E8DD-496D-9743-7EF5FC8FAEAE}" type="datetimeFigureOut">
              <a:rPr lang="en-AU" smtClean="0"/>
              <a:pPr/>
              <a:t>20/11/2023</a:t>
            </a:fld>
            <a:endParaRPr lang="en-AU" dirty="0"/>
          </a:p>
        </p:txBody>
      </p:sp>
      <p:sp>
        <p:nvSpPr>
          <p:cNvPr id="4" name="Slide Image Placeholder 3"/>
          <p:cNvSpPr>
            <a:spLocks noGrp="1" noRot="1" noChangeAspect="1"/>
          </p:cNvSpPr>
          <p:nvPr>
            <p:ph type="sldImg" idx="2"/>
          </p:nvPr>
        </p:nvSpPr>
        <p:spPr>
          <a:xfrm>
            <a:off x="993775" y="1235075"/>
            <a:ext cx="4810125" cy="3330575"/>
          </a:xfrm>
          <a:prstGeom prst="rect">
            <a:avLst/>
          </a:prstGeom>
          <a:noFill/>
          <a:ln w="12700">
            <a:solidFill>
              <a:prstClr val="black"/>
            </a:solidFill>
          </a:ln>
        </p:spPr>
        <p:txBody>
          <a:bodyPr vert="horz" lIns="91129" tIns="45564" rIns="91129" bIns="45564" rtlCol="0" anchor="ctr"/>
          <a:lstStyle/>
          <a:p>
            <a:endParaRPr lang="en-AU" dirty="0"/>
          </a:p>
        </p:txBody>
      </p:sp>
      <p:sp>
        <p:nvSpPr>
          <p:cNvPr id="5" name="Notes Placeholder 4"/>
          <p:cNvSpPr>
            <a:spLocks noGrp="1"/>
          </p:cNvSpPr>
          <p:nvPr>
            <p:ph type="body" sz="quarter" idx="3"/>
          </p:nvPr>
        </p:nvSpPr>
        <p:spPr>
          <a:xfrm>
            <a:off x="679768" y="4751221"/>
            <a:ext cx="5438140" cy="3887362"/>
          </a:xfrm>
          <a:prstGeom prst="rect">
            <a:avLst/>
          </a:prstGeom>
        </p:spPr>
        <p:txBody>
          <a:bodyPr vert="horz" lIns="91129" tIns="45564" rIns="91129" bIns="455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9377318"/>
            <a:ext cx="2945659" cy="495348"/>
          </a:xfrm>
          <a:prstGeom prst="rect">
            <a:avLst/>
          </a:prstGeom>
        </p:spPr>
        <p:txBody>
          <a:bodyPr vert="horz" lIns="91129" tIns="45564" rIns="91129" bIns="45564"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6" y="9377318"/>
            <a:ext cx="2945659" cy="495348"/>
          </a:xfrm>
          <a:prstGeom prst="rect">
            <a:avLst/>
          </a:prstGeom>
        </p:spPr>
        <p:txBody>
          <a:bodyPr vert="horz" lIns="91129" tIns="45564" rIns="91129" bIns="45564" rtlCol="0" anchor="b"/>
          <a:lstStyle>
            <a:lvl1pPr algn="r">
              <a:defRPr sz="1200"/>
            </a:lvl1pPr>
          </a:lstStyle>
          <a:p>
            <a:fld id="{ABD96654-91BB-436D-BB65-0EA7A9B36C61}" type="slidenum">
              <a:rPr lang="en-AU" smtClean="0"/>
              <a:pPr/>
              <a:t>‹#›</a:t>
            </a:fld>
            <a:endParaRPr lang="en-AU" dirty="0"/>
          </a:p>
        </p:txBody>
      </p:sp>
    </p:spTree>
    <p:extLst>
      <p:ext uri="{BB962C8B-B14F-4D97-AF65-F5344CB8AC3E}">
        <p14:creationId xmlns:p14="http://schemas.microsoft.com/office/powerpoint/2010/main" val="6431078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558782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14647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5606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8174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2640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8595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Tree>
    <p:extLst>
      <p:ext uri="{BB962C8B-B14F-4D97-AF65-F5344CB8AC3E}">
        <p14:creationId xmlns:p14="http://schemas.microsoft.com/office/powerpoint/2010/main" val="15587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0526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72006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Tree>
    <p:extLst>
      <p:ext uri="{BB962C8B-B14F-4D97-AF65-F5344CB8AC3E}">
        <p14:creationId xmlns:p14="http://schemas.microsoft.com/office/powerpoint/2010/main" val="8491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endParaRPr lang="ko-KR" altLang="en-US" dirty="0"/>
          </a:p>
        </p:txBody>
      </p:sp>
    </p:spTree>
    <p:extLst>
      <p:ext uri="{BB962C8B-B14F-4D97-AF65-F5344CB8AC3E}">
        <p14:creationId xmlns:p14="http://schemas.microsoft.com/office/powerpoint/2010/main" val="245037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35461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p:txBody>
      </p:sp>
    </p:spTree>
    <p:extLst>
      <p:ext uri="{BB962C8B-B14F-4D97-AF65-F5344CB8AC3E}">
        <p14:creationId xmlns:p14="http://schemas.microsoft.com/office/powerpoint/2010/main" val="945448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2784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10925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03642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94601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05955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55927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92162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83210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1608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331068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79401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6418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84190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312537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12600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76898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09831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3700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2270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1464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448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27055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28596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24541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94071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kpmg.com/socialmedia"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home.kpmg/kr/ko/home.html"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4519081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85373051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008895316"/>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4892761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49"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1329899737"/>
      </p:ext>
    </p:extLst>
  </p:cSld>
  <p:clrMapOvr>
    <a:masterClrMapping/>
  </p:clrMapOvr>
  <p:extLst>
    <p:ext uri="{DCECCB84-F9BA-43D5-87BE-67443E8EF086}">
      <p15:sldGuideLst xmlns:p15="http://schemas.microsoft.com/office/powerpoint/2012/main">
        <p15:guide id="1" orient="horz" pos="3680">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guide id="11" orient="horz" pos="377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941069"/>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3443466699"/>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50" y="333149"/>
            <a:ext cx="8928100"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49" y="617249"/>
            <a:ext cx="8928099"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78316" y="1162471"/>
            <a:ext cx="8928099"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2762926458"/>
      </p:ext>
    </p:extLst>
  </p:cSld>
  <p:clrMapOvr>
    <a:masterClrMapping/>
  </p:clrMapOvr>
  <p:extLst>
    <p:ext uri="{DCECCB84-F9BA-43D5-87BE-67443E8EF086}">
      <p15:sldGuideLst xmlns:p15="http://schemas.microsoft.com/office/powerpoint/2012/main">
        <p15:guide id="1" orient="horz" pos="3702">
          <p15:clr>
            <a:srgbClr val="FBAE40"/>
          </p15:clr>
        </p15:guide>
        <p15:guide id="2" pos="3007">
          <p15:clr>
            <a:srgbClr val="FBAE40"/>
          </p15:clr>
        </p15:guide>
        <p15:guide id="3" pos="3233">
          <p15:clr>
            <a:srgbClr val="FBAE40"/>
          </p15:clr>
        </p15:guide>
        <p15:guide id="5" orient="horz" pos="1366">
          <p15:clr>
            <a:srgbClr val="FBAE40"/>
          </p15:clr>
        </p15:guide>
        <p15:guide id="6" orient="horz" pos="1616">
          <p15:clr>
            <a:srgbClr val="FBAE40"/>
          </p15:clr>
        </p15:guide>
        <p15:guide id="7" orient="horz" pos="3952">
          <p15:clr>
            <a:srgbClr val="FBAE40"/>
          </p15:clr>
        </p15:guide>
        <p15:guide id="8" orient="horz" pos="731">
          <p15:clr>
            <a:srgbClr val="FBAE40"/>
          </p15:clr>
        </p15:guide>
        <p15:guide id="9" pos="308">
          <p15:clr>
            <a:srgbClr val="FBAE40"/>
          </p15:clr>
        </p15:guide>
        <p15:guide id="10" pos="59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usiness Contacts1">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2846" y="442914"/>
            <a:ext cx="1437787" cy="324000"/>
          </a:xfrm>
          <a:prstGeom prst="rect">
            <a:avLst/>
          </a:prstGeom>
        </p:spPr>
      </p:pic>
      <p:grpSp>
        <p:nvGrpSpPr>
          <p:cNvPr id="2" name="그룹 1">
            <a:extLst>
              <a:ext uri="{FF2B5EF4-FFF2-40B4-BE49-F238E27FC236}">
                <a16:creationId xmlns:a16="http://schemas.microsoft.com/office/drawing/2014/main" id="{983C257B-2AE4-B424-ECD7-3C909FA7D6C9}"/>
              </a:ext>
            </a:extLst>
          </p:cNvPr>
          <p:cNvGrpSpPr/>
          <p:nvPr userDrawn="1"/>
        </p:nvGrpSpPr>
        <p:grpSpPr>
          <a:xfrm>
            <a:off x="812846" y="4716850"/>
            <a:ext cx="1914520" cy="714614"/>
            <a:chOff x="981266" y="4674320"/>
            <a:chExt cx="1914520" cy="714614"/>
          </a:xfrm>
        </p:grpSpPr>
        <p:sp>
          <p:nvSpPr>
            <p:cNvPr id="3" name="Rectangle 11">
              <a:hlinkClick r:id="rId3"/>
              <a:extLst>
                <a:ext uri="{FF2B5EF4-FFF2-40B4-BE49-F238E27FC236}">
                  <a16:creationId xmlns:a16="http://schemas.microsoft.com/office/drawing/2014/main" id="{66D19EAB-5C2F-8BCC-AEB1-D123873F81E2}"/>
                </a:ext>
              </a:extLst>
            </p:cNvPr>
            <p:cNvSpPr>
              <a:spLocks noChangeArrowheads="1"/>
            </p:cNvSpPr>
            <p:nvPr/>
          </p:nvSpPr>
          <p:spPr bwMode="auto">
            <a:xfrm>
              <a:off x="998070" y="4674320"/>
              <a:ext cx="1871648" cy="184666"/>
            </a:xfrm>
            <a:prstGeom prst="rect">
              <a:avLst/>
            </a:prstGeom>
            <a:noFill/>
            <a:ln w="9525">
              <a:noFill/>
              <a:miter lim="800000"/>
              <a:headEnd/>
              <a:tailEnd/>
            </a:ln>
            <a:effectLst/>
          </p:spPr>
          <p:txBody>
            <a:bodyPr wrap="square" lIns="0" tIns="0" rIns="0" bIns="0" anchor="ctr">
              <a:spAutoFit/>
            </a:bodyPr>
            <a:lstStyle/>
            <a:p>
              <a:pPr defTabSz="977819" latinLnBrk="0">
                <a:defRPr/>
              </a:pPr>
              <a:r>
                <a:rPr lang="en-GB" sz="1200" b="1" dirty="0">
                  <a:ln>
                    <a:solidFill>
                      <a:prstClr val="white">
                        <a:lumMod val="75000"/>
                        <a:alpha val="0"/>
                      </a:prstClr>
                    </a:solidFill>
                  </a:ln>
                  <a:solidFill>
                    <a:srgbClr val="00338D"/>
                  </a:solidFill>
                  <a:latin typeface="Arial" panose="020B0604020202020204" pitchFamily="34" charset="0"/>
                  <a:cs typeface="Arial" panose="020B0604020202020204" pitchFamily="34" charset="0"/>
                </a:rPr>
                <a:t>home.kpmg/kr</a:t>
              </a:r>
            </a:p>
          </p:txBody>
        </p:sp>
        <p:pic>
          <p:nvPicPr>
            <p:cNvPr id="4" name="그림 3" descr="로고, 상징, 레드, 카민이(가) 표시된 사진&#10;&#10;자동 생성된 설명">
              <a:extLst>
                <a:ext uri="{FF2B5EF4-FFF2-40B4-BE49-F238E27FC236}">
                  <a16:creationId xmlns:a16="http://schemas.microsoft.com/office/drawing/2014/main" id="{F1B89C31-2387-F4CF-9DAE-D4A302BCA6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1266" y="4952961"/>
              <a:ext cx="445451" cy="435973"/>
            </a:xfrm>
            <a:prstGeom prst="rect">
              <a:avLst/>
            </a:prstGeom>
          </p:spPr>
        </p:pic>
        <p:pic>
          <p:nvPicPr>
            <p:cNvPr id="5" name="그림 4" descr="로고, 상징, 그래픽, 일렉트릭 블루이(가) 표시된 사진&#10;&#10;자동 생성된 설명">
              <a:extLst>
                <a:ext uri="{FF2B5EF4-FFF2-40B4-BE49-F238E27FC236}">
                  <a16:creationId xmlns:a16="http://schemas.microsoft.com/office/drawing/2014/main" id="{D352D238-749E-AD17-83A8-873EC349E5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70982" y="4952961"/>
              <a:ext cx="445451" cy="435973"/>
            </a:xfrm>
            <a:prstGeom prst="rect">
              <a:avLst/>
            </a:prstGeom>
          </p:spPr>
        </p:pic>
        <p:pic>
          <p:nvPicPr>
            <p:cNvPr id="6" name="그림 5" descr="스크린샷, 폰트, 일렉트릭 블루, 그래픽이(가) 표시된 사진&#10;&#10;자동 생성된 설명">
              <a:extLst>
                <a:ext uri="{FF2B5EF4-FFF2-40B4-BE49-F238E27FC236}">
                  <a16:creationId xmlns:a16="http://schemas.microsoft.com/office/drawing/2014/main" id="{1CB8DFF4-6309-CC24-49D0-20A79549B14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60615" y="4952961"/>
              <a:ext cx="445451" cy="435973"/>
            </a:xfrm>
            <a:prstGeom prst="rect">
              <a:avLst/>
            </a:prstGeom>
          </p:spPr>
        </p:pic>
        <p:pic>
          <p:nvPicPr>
            <p:cNvPr id="7" name="그림 6" descr="폰트, 일렉트릭 블루, 텍스트, 스크린샷이(가) 표시된 사진&#10;&#10;자동 생성된 설명">
              <a:extLst>
                <a:ext uri="{FF2B5EF4-FFF2-40B4-BE49-F238E27FC236}">
                  <a16:creationId xmlns:a16="http://schemas.microsoft.com/office/drawing/2014/main" id="{D8B9E327-0D86-4114-FEB3-D312DA332D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50335" y="4952961"/>
              <a:ext cx="445451" cy="435973"/>
            </a:xfrm>
            <a:prstGeom prst="rect">
              <a:avLst/>
            </a:prstGeom>
          </p:spPr>
        </p:pic>
      </p:grpSp>
    </p:spTree>
    <p:extLst>
      <p:ext uri="{BB962C8B-B14F-4D97-AF65-F5344CB8AC3E}">
        <p14:creationId xmlns:p14="http://schemas.microsoft.com/office/powerpoint/2010/main" val="2484233702"/>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표지_BF1">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81843812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279202010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표지_BF2">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14001" y="1268413"/>
            <a:ext cx="3077611" cy="4428972"/>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327470736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65397945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51648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07737"/>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2064463198"/>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1095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94" name="그림 93">
            <a:extLst>
              <a:ext uri="{FF2B5EF4-FFF2-40B4-BE49-F238E27FC236}">
                <a16:creationId xmlns:a16="http://schemas.microsoft.com/office/drawing/2014/main" id="{F51EF37C-8B29-4D27-8069-0E4F8226DCEA}"/>
              </a:ext>
            </a:extLst>
          </p:cNvPr>
          <p:cNvPicPr>
            <a:picLocks noChangeAspect="1"/>
          </p:cNvPicPr>
          <p:nvPr userDrawn="1"/>
        </p:nvPicPr>
        <p:blipFill>
          <a:blip r:embed="rId2"/>
          <a:stretch>
            <a:fillRect/>
          </a:stretch>
        </p:blipFill>
        <p:spPr>
          <a:xfrm>
            <a:off x="814388" y="5178354"/>
            <a:ext cx="1816669" cy="331604"/>
          </a:xfrm>
          <a:prstGeom prst="rect">
            <a:avLst/>
          </a:prstGeom>
        </p:spPr>
      </p:pic>
      <p:sp>
        <p:nvSpPr>
          <p:cNvPr id="8" name="Rectangle 11">
            <a:hlinkClick r:id="rId3"/>
            <a:extLst>
              <a:ext uri="{FF2B5EF4-FFF2-40B4-BE49-F238E27FC236}">
                <a16:creationId xmlns:a16="http://schemas.microsoft.com/office/drawing/2014/main" id="{625DE757-6836-46D9-8EB6-0611BF6E9EB6}"/>
              </a:ext>
            </a:extLst>
          </p:cNvPr>
          <p:cNvSpPr>
            <a:spLocks noChangeArrowheads="1"/>
          </p:cNvSpPr>
          <p:nvPr/>
        </p:nvSpPr>
        <p:spPr bwMode="auto">
          <a:xfrm>
            <a:off x="814388" y="4738046"/>
            <a:ext cx="1898317" cy="338554"/>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p>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home.kpmg/socialmedia</a:t>
            </a:r>
            <a:endParaRPr kumimoji="0" lang="en-GB"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4"/>
          <a:stretch>
            <a:fillRect/>
          </a:stretch>
        </p:blipFill>
        <p:spPr>
          <a:xfrm>
            <a:off x="812846" y="442914"/>
            <a:ext cx="1437787" cy="324000"/>
          </a:xfrm>
          <a:prstGeom prst="rect">
            <a:avLst/>
          </a:prstGeom>
        </p:spPr>
      </p:pic>
    </p:spTree>
    <p:extLst>
      <p:ext uri="{BB962C8B-B14F-4D97-AF65-F5344CB8AC3E}">
        <p14:creationId xmlns:p14="http://schemas.microsoft.com/office/powerpoint/2010/main" val="946077197"/>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표지_BF3">
    <p:bg>
      <p:bgPr>
        <a:solidFill>
          <a:schemeClr val="tx2"/>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8" y="1277649"/>
            <a:ext cx="4354574" cy="3022538"/>
          </a:xfrm>
          <a:prstGeom prst="rect">
            <a:avLst/>
          </a:prstGeom>
          <a:solidFill>
            <a:schemeClr val="accent1"/>
          </a:solidFill>
        </p:spPr>
        <p:txBody>
          <a:bodyPr vert="horz" lIns="0" tIns="0" rIns="0" bIns="0" rtlCol="0" anchor="ctr" anchorCtr="0">
            <a:noAutofit/>
          </a:bodyPr>
          <a:lstStyle>
            <a:lvl1pPr>
              <a:defRPr lang="en-US" sz="1100" b="0">
                <a:solidFill>
                  <a:schemeClr val="bg1"/>
                </a:solidFill>
                <a:latin typeface="+mn-ea"/>
                <a:ea typeface="+mn-ea"/>
              </a:defRPr>
            </a:lvl1pPr>
          </a:lstStyle>
          <a:p>
            <a:pPr lvl="0" algn="ctr"/>
            <a:r>
              <a:rPr lang="ko-KR" altLang="en-US" dirty="0"/>
              <a:t>그림을 추가하려면 아이콘을 클릭하십시오</a:t>
            </a:r>
            <a:endParaRPr lang="en-US" dirty="0"/>
          </a:p>
        </p:txBody>
      </p:sp>
    </p:spTree>
    <p:extLst>
      <p:ext uri="{BB962C8B-B14F-4D97-AF65-F5344CB8AC3E}">
        <p14:creationId xmlns:p14="http://schemas.microsoft.com/office/powerpoint/2010/main" val="13084899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표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989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8FC7B1E-F1B7-4C72-8C3D-DA325EFBE212}"/>
              </a:ext>
            </a:extLst>
          </p:cNvPr>
          <p:cNvSpPr>
            <a:spLocks noGrp="1"/>
          </p:cNvSpPr>
          <p:nvPr>
            <p:ph type="body" sz="quarter" idx="10" hasCustomPrompt="1"/>
          </p:nvPr>
        </p:nvSpPr>
        <p:spPr>
          <a:xfrm>
            <a:off x="488949" y="333149"/>
            <a:ext cx="8928101" cy="184666"/>
          </a:xfrm>
          <a:prstGeom prst="rect">
            <a:avLst/>
          </a:prstGeom>
        </p:spPr>
        <p:txBody>
          <a:bodyPr wrap="square" lIns="0" tIns="0" rIns="0" bIns="0" anchor="b" anchorCtr="0">
            <a:spAutoFit/>
          </a:bodyPr>
          <a:lstStyle>
            <a:lvl1pPr>
              <a:defRPr kumimoji="0" lang="ko-KR" altLang="en-US" sz="1200" b="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stStyle>
          <a:p>
            <a:pPr marL="0" marR="0" lvl="0" indent="0" algn="l" defTabSz="914400" rtl="0" fontAlgn="auto" latinLnBrk="0">
              <a:lnSpc>
                <a:spcPct val="100000"/>
              </a:lnSpc>
              <a:spcBef>
                <a:spcPts val="0"/>
              </a:spcBef>
              <a:buClrTx/>
              <a:buSzTx/>
              <a:buFontTx/>
              <a:buNone/>
              <a:tabLst/>
            </a:pPr>
            <a:r>
              <a:rPr lang="ko-KR" altLang="en-US" dirty="0"/>
              <a:t>제목을 입력하세요</a:t>
            </a:r>
          </a:p>
        </p:txBody>
      </p:sp>
      <p:sp>
        <p:nvSpPr>
          <p:cNvPr id="39" name="텍스트 개체 틀 38">
            <a:extLst>
              <a:ext uri="{FF2B5EF4-FFF2-40B4-BE49-F238E27FC236}">
                <a16:creationId xmlns:a16="http://schemas.microsoft.com/office/drawing/2014/main" id="{C67D7BE6-E882-41C8-856A-70093BA37756}"/>
              </a:ext>
            </a:extLst>
          </p:cNvPr>
          <p:cNvSpPr>
            <a:spLocks noGrp="1"/>
          </p:cNvSpPr>
          <p:nvPr>
            <p:ph type="body" sz="quarter" idx="11" hasCustomPrompt="1"/>
          </p:nvPr>
        </p:nvSpPr>
        <p:spPr>
          <a:xfrm>
            <a:off x="488950" y="617249"/>
            <a:ext cx="8928100" cy="322262"/>
          </a:xfrm>
          <a:prstGeom prst="rect">
            <a:avLst/>
          </a:prstGeom>
        </p:spPr>
        <p:txBody>
          <a:bodyPr wrap="none" lIns="0" tIns="0" rIns="0" bIns="0" anchor="b" anchorCtr="0">
            <a:noAutofit/>
          </a:bodyPr>
          <a:lstStyle>
            <a:lvl1pPr>
              <a:defRPr kumimoji="0" lang="ko-KR" altLang="en-US" sz="2400" b="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stStyle>
          <a:p>
            <a:pPr marL="0" marR="0" lvl="0" indent="0" algn="l" defTabSz="914400" rtl="0" fontAlgn="auto" latinLnBrk="0">
              <a:lnSpc>
                <a:spcPct val="70000"/>
              </a:lnSpc>
              <a:spcBef>
                <a:spcPts val="0"/>
              </a:spcBef>
              <a:spcAft>
                <a:spcPts val="0"/>
              </a:spcAft>
              <a:buClrTx/>
              <a:buSzTx/>
              <a:buFontTx/>
              <a:buNone/>
              <a:tabLst/>
            </a:pPr>
            <a:r>
              <a:rPr lang="ko-KR" altLang="en-US" dirty="0"/>
              <a:t>제목을 입력하세요</a:t>
            </a:r>
          </a:p>
        </p:txBody>
      </p:sp>
      <p:sp>
        <p:nvSpPr>
          <p:cNvPr id="43" name="텍스트 개체 틀 42">
            <a:extLst>
              <a:ext uri="{FF2B5EF4-FFF2-40B4-BE49-F238E27FC236}">
                <a16:creationId xmlns:a16="http://schemas.microsoft.com/office/drawing/2014/main" id="{25BF7782-5D79-4DB7-ADAA-95E02B217AE5}"/>
              </a:ext>
            </a:extLst>
          </p:cNvPr>
          <p:cNvSpPr>
            <a:spLocks noGrp="1"/>
          </p:cNvSpPr>
          <p:nvPr>
            <p:ph type="body" sz="quarter" idx="13" hasCustomPrompt="1"/>
          </p:nvPr>
        </p:nvSpPr>
        <p:spPr>
          <a:xfrm>
            <a:off x="488950" y="1162471"/>
            <a:ext cx="8928100" cy="864737"/>
          </a:xfrm>
          <a:prstGeom prst="rect">
            <a:avLst/>
          </a:prstGeom>
        </p:spPr>
        <p:txBody>
          <a:bodyPr lIns="0" tIns="0" rIns="0" bIns="0"/>
          <a:lstStyle>
            <a:lvl1pPr algn="l" latinLnBrk="0">
              <a:lnSpc>
                <a:spcPct val="110000"/>
              </a:lnSpc>
              <a:defRPr sz="1500" b="0">
                <a:ln>
                  <a:solidFill>
                    <a:prstClr val="white">
                      <a:lumMod val="75000"/>
                      <a:alpha val="0"/>
                    </a:prstClr>
                  </a:solidFill>
                </a:ln>
                <a:solidFill>
                  <a:schemeClr val="tx1">
                    <a:lumMod val="65000"/>
                    <a:lumOff val="35000"/>
                  </a:schemeClr>
                </a:solidFill>
                <a:latin typeface="+mn-ea"/>
                <a:ea typeface="+mn-ea"/>
              </a:defRPr>
            </a:lvl1pPr>
          </a:lstStyle>
          <a:p>
            <a:pPr marL="0" marR="0" lvl="0" indent="0" algn="just" defTabSz="914400" rtl="0" fontAlgn="auto" latinLnBrk="0">
              <a:lnSpc>
                <a:spcPct val="110000"/>
              </a:lnSpc>
              <a:spcBef>
                <a:spcPts val="0"/>
              </a:spcBef>
              <a:buClrTx/>
              <a:buSzTx/>
              <a:buFontTx/>
              <a:buNone/>
              <a:tabLst/>
            </a:pPr>
            <a:r>
              <a:rPr lang="ko-KR" altLang="en-US" dirty="0"/>
              <a:t>메시지를 입력하세요</a:t>
            </a:r>
          </a:p>
        </p:txBody>
      </p:sp>
    </p:spTree>
    <p:extLst>
      <p:ext uri="{BB962C8B-B14F-4D97-AF65-F5344CB8AC3E}">
        <p14:creationId xmlns:p14="http://schemas.microsoft.com/office/powerpoint/2010/main" val="490267412"/>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3007" userDrawn="1">
          <p15:clr>
            <a:srgbClr val="FBAE40"/>
          </p15:clr>
        </p15:guide>
        <p15:guide id="3" pos="3233" userDrawn="1">
          <p15:clr>
            <a:srgbClr val="FBAE40"/>
          </p15:clr>
        </p15:guide>
        <p15:guide id="5" orient="horz" pos="1366" userDrawn="1">
          <p15:clr>
            <a:srgbClr val="FBAE40"/>
          </p15:clr>
        </p15:guide>
        <p15:guide id="6" orient="horz" pos="1616" userDrawn="1">
          <p15:clr>
            <a:srgbClr val="FBAE40"/>
          </p15:clr>
        </p15:guide>
        <p15:guide id="7" orient="horz" pos="3906" userDrawn="1">
          <p15:clr>
            <a:srgbClr val="FBAE40"/>
          </p15:clr>
        </p15:guide>
        <p15:guide id="8" orient="horz" pos="754" userDrawn="1">
          <p15:clr>
            <a:srgbClr val="FBAE40"/>
          </p15:clr>
        </p15:guide>
        <p15:guide id="9" pos="308" userDrawn="1">
          <p15:clr>
            <a:srgbClr val="FBAE40"/>
          </p15:clr>
        </p15:guide>
        <p15:guide id="10" pos="59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s">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3114"/>
      </p:ext>
    </p:extLst>
  </p:cSld>
  <p:clrMapOvr>
    <a:masterClrMapping/>
  </p:clrMapOvr>
  <p:extLst>
    <p:ext uri="{DCECCB84-F9BA-43D5-87BE-67443E8EF086}">
      <p15:sldGuideLst xmlns:p15="http://schemas.microsoft.com/office/powerpoint/2012/main">
        <p15:guide id="1" pos="512" userDrawn="1">
          <p15:clr>
            <a:srgbClr val="FBAE40"/>
          </p15:clr>
        </p15:guide>
        <p15:guide id="2" pos="57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목차">
    <p:bg>
      <p:bgPr>
        <a:solidFill>
          <a:srgbClr val="ACEAFF"/>
        </a:solidFill>
        <a:effectLst/>
      </p:bgPr>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BE2C3F35-BD73-4886-9BB3-2045506A2C30}"/>
              </a:ext>
            </a:extLst>
          </p:cNvPr>
          <p:cNvSpPr>
            <a:spLocks/>
          </p:cNvSpPr>
          <p:nvPr userDrawn="1"/>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8" name="Text Placeholder 3">
            <a:extLst>
              <a:ext uri="{FF2B5EF4-FFF2-40B4-BE49-F238E27FC236}">
                <a16:creationId xmlns:a16="http://schemas.microsoft.com/office/drawing/2014/main" id="{DE92F4B7-1F62-4BA8-9AA9-38811AF1E6A5}"/>
              </a:ext>
            </a:extLst>
          </p:cNvPr>
          <p:cNvSpPr txBox="1">
            <a:spLocks/>
          </p:cNvSpPr>
          <p:nvPr userDrawn="1"/>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spTree>
    <p:extLst>
      <p:ext uri="{BB962C8B-B14F-4D97-AF65-F5344CB8AC3E}">
        <p14:creationId xmlns:p14="http://schemas.microsoft.com/office/powerpoint/2010/main" val="1260466865"/>
      </p:ext>
    </p:extLst>
  </p:cSld>
  <p:clrMapOvr>
    <a:masterClrMapping/>
  </p:clrMapOvr>
  <p:extLst>
    <p:ext uri="{DCECCB84-F9BA-43D5-87BE-67443E8EF086}">
      <p15:sldGuideLst xmlns:p15="http://schemas.microsoft.com/office/powerpoint/2012/main">
        <p15:guide id="1" orient="horz" pos="3407">
          <p15:clr>
            <a:srgbClr val="FBAE40"/>
          </p15:clr>
        </p15:guide>
        <p15:guide id="2" orient="horz" pos="15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3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siness Contacts1">
    <p:spTree>
      <p:nvGrpSpPr>
        <p:cNvPr id="1" name=""/>
        <p:cNvGrpSpPr/>
        <p:nvPr/>
      </p:nvGrpSpPr>
      <p:grpSpPr>
        <a:xfrm>
          <a:off x="0" y="0"/>
          <a:ext cx="0" cy="0"/>
          <a:chOff x="0" y="0"/>
          <a:chExt cx="0" cy="0"/>
        </a:xfrm>
      </p:grpSpPr>
      <p:pic>
        <p:nvPicPr>
          <p:cNvPr id="94" name="그림 93">
            <a:extLst>
              <a:ext uri="{FF2B5EF4-FFF2-40B4-BE49-F238E27FC236}">
                <a16:creationId xmlns:a16="http://schemas.microsoft.com/office/drawing/2014/main" id="{F51EF37C-8B29-4D27-8069-0E4F8226DCE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4388" y="5178354"/>
            <a:ext cx="1816669" cy="331604"/>
          </a:xfrm>
          <a:prstGeom prst="rect">
            <a:avLst/>
          </a:prstGeom>
        </p:spPr>
      </p:pic>
      <p:sp>
        <p:nvSpPr>
          <p:cNvPr id="8" name="Rectangle 11">
            <a:hlinkClick r:id="rId3"/>
            <a:extLst>
              <a:ext uri="{FF2B5EF4-FFF2-40B4-BE49-F238E27FC236}">
                <a16:creationId xmlns:a16="http://schemas.microsoft.com/office/drawing/2014/main" id="{625DE757-6836-46D9-8EB6-0611BF6E9EB6}"/>
              </a:ext>
            </a:extLst>
          </p:cNvPr>
          <p:cNvSpPr>
            <a:spLocks noChangeArrowheads="1"/>
          </p:cNvSpPr>
          <p:nvPr/>
        </p:nvSpPr>
        <p:spPr bwMode="auto">
          <a:xfrm>
            <a:off x="814388" y="4738046"/>
            <a:ext cx="1898317" cy="338554"/>
          </a:xfrm>
          <a:prstGeom prst="rect">
            <a:avLst/>
          </a:prstGeom>
          <a:noFill/>
          <a:ln w="9525">
            <a:noFill/>
            <a:miter lim="800000"/>
            <a:headEnd/>
            <a:tailEnd/>
          </a:ln>
          <a:effectLst/>
        </p:spPr>
        <p:txBody>
          <a:bodyPr wrap="square" lIns="0" tIns="0" rIns="0" bIns="0" anchor="ctr">
            <a:spAutoFit/>
          </a:body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home.kpmg/kr</a:t>
            </a:r>
          </a:p>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ea typeface="Times New Roman" pitchFamily="18" charset="0"/>
                <a:cs typeface="Arial" panose="020B0604020202020204" pitchFamily="34" charset="0"/>
              </a:rPr>
              <a:t>home.kpmg/socialmedia</a:t>
            </a:r>
            <a:endParaRPr kumimoji="0" lang="en-GB" altLang="ko-KR" sz="1100" b="1" i="0" u="none" strike="noStrike" kern="0" cap="none" spc="0" normalizeH="0" baseline="0" noProof="0" dirty="0">
              <a:ln>
                <a:solidFill>
                  <a:srgbClr val="0091DA">
                    <a:alpha val="0"/>
                  </a:srgbClr>
                </a:solidFill>
              </a:ln>
              <a:solidFill>
                <a:schemeClr val="tx2"/>
              </a:solidFill>
              <a:effectLst/>
              <a:uLnTx/>
              <a:uFillTx/>
              <a:latin typeface="Arial" panose="020B0604020202020204" pitchFamily="34" charset="0"/>
              <a:cs typeface="Arial" panose="020B0604020202020204" pitchFamily="34" charset="0"/>
            </a:endParaRPr>
          </a:p>
        </p:txBody>
      </p:sp>
      <p:sp>
        <p:nvSpPr>
          <p:cNvPr id="9" name="Content Placeholder 1">
            <a:extLst>
              <a:ext uri="{FF2B5EF4-FFF2-40B4-BE49-F238E27FC236}">
                <a16:creationId xmlns:a16="http://schemas.microsoft.com/office/drawing/2014/main" id="{B739A2F4-BC56-4077-A7DB-0FE66D190AE0}"/>
              </a:ext>
            </a:extLst>
          </p:cNvPr>
          <p:cNvSpPr txBox="1">
            <a:spLocks/>
          </p:cNvSpPr>
          <p:nvPr/>
        </p:nvSpPr>
        <p:spPr>
          <a:xfrm>
            <a:off x="814388" y="5651383"/>
            <a:ext cx="6439852" cy="774571"/>
          </a:xfrm>
          <a:prstGeom prst="rect">
            <a:avLst/>
          </a:prstGeom>
          <a:ln w="12700">
            <a:miter lim="400000"/>
          </a:ln>
        </p:spPr>
        <p:txBody>
          <a:bodyPr wrap="square" lIns="0" tIns="0" rIns="0" bIns="0">
            <a:spAutoFit/>
          </a:bodyPr>
          <a:lstStyle>
            <a:defPPr>
              <a:defRPr lang="en-US"/>
            </a:defPPr>
            <a:lvl1pPr>
              <a:defRPr sz="800">
                <a:solidFill>
                  <a:srgbClr val="004C97"/>
                </a:solidFill>
                <a:latin typeface="Univers for KPMG"/>
                <a:ea typeface="Univers for KPMG"/>
                <a:cs typeface="Univers for KPMG"/>
              </a:defRPr>
            </a:lvl1pPr>
            <a:lvl2pPr marL="0" lvl="1" indent="0" defTabSz="990570">
              <a:defRPr sz="700" kern="0">
                <a:ln>
                  <a:solidFill>
                    <a:schemeClr val="bg1">
                      <a:lumMod val="75000"/>
                      <a:alpha val="0"/>
                    </a:schemeClr>
                  </a:solidFill>
                </a:ln>
                <a:solidFill>
                  <a:schemeClr val="bg1">
                    <a:lumMod val="65000"/>
                  </a:schemeClr>
                </a:solidFill>
                <a:latin typeface="Arial" panose="020B0604020202020204" pitchFamily="34" charset="0"/>
                <a:ea typeface="KoPub돋움체 Light" panose="02020603020101020101" pitchFamily="18" charset="-127"/>
                <a:cs typeface="Arial" panose="020B0604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a:spcAft>
                <a:spcPts val="500"/>
              </a:spcAft>
            </a:pPr>
            <a:r>
              <a:rPr lang="en-US" altLang="ko-KR" dirty="0">
                <a:solidFill>
                  <a:schemeClr val="tx2"/>
                </a:solidFill>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lvl="1">
              <a:spcAft>
                <a:spcPts val="500"/>
              </a:spcAft>
            </a:pPr>
            <a:r>
              <a:rPr lang="en-US" altLang="ko-KR" dirty="0">
                <a:solidFill>
                  <a:schemeClr val="tx2"/>
                </a:solidFill>
              </a:rPr>
              <a:t>© 2023 KPMG Samjong Accounting Corp., a Korea Limited Liability Company and a member firm of the KPMG global organization of independent member firms affiliated with KPMG International Limited, a private English company limited by guarantee. All rights reserved.</a:t>
            </a:r>
          </a:p>
          <a:p>
            <a:pPr lvl="1">
              <a:spcAft>
                <a:spcPts val="500"/>
              </a:spcAft>
            </a:pPr>
            <a:r>
              <a:rPr lang="en-US" altLang="en-US" dirty="0">
                <a:solidFill>
                  <a:schemeClr val="tx2"/>
                </a:solidFill>
              </a:rPr>
              <a:t>The KPMG name and logo are trademarks used under license by the independent member firms of the KPMG global organization.</a:t>
            </a:r>
          </a:p>
        </p:txBody>
      </p:sp>
      <p:pic>
        <p:nvPicPr>
          <p:cNvPr id="12" name="그림 11">
            <a:extLst>
              <a:ext uri="{FF2B5EF4-FFF2-40B4-BE49-F238E27FC236}">
                <a16:creationId xmlns:a16="http://schemas.microsoft.com/office/drawing/2014/main" id="{E352E2A6-2EAD-4189-AF7A-7464BA820B2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12846" y="442914"/>
            <a:ext cx="1437787" cy="324000"/>
          </a:xfrm>
          <a:prstGeom prst="rect">
            <a:avLst/>
          </a:prstGeom>
        </p:spPr>
      </p:pic>
    </p:spTree>
    <p:extLst>
      <p:ext uri="{BB962C8B-B14F-4D97-AF65-F5344CB8AC3E}">
        <p14:creationId xmlns:p14="http://schemas.microsoft.com/office/powerpoint/2010/main" val="1042139701"/>
      </p:ext>
    </p:extLst>
  </p:cSld>
  <p:clrMapOvr>
    <a:masterClrMapping/>
  </p:clrMapOvr>
  <p:extLst>
    <p:ext uri="{DCECCB84-F9BA-43D5-87BE-67443E8EF086}">
      <p15:sldGuideLst xmlns:p15="http://schemas.microsoft.com/office/powerpoint/2012/main">
        <p15:guide id="1" pos="512">
          <p15:clr>
            <a:srgbClr val="FBAE40"/>
          </p15:clr>
        </p15:guide>
        <p15:guide id="2" pos="57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183363523"/>
      </p:ext>
    </p:extLst>
  </p:cSld>
  <p:clrMap bg1="lt1" tx1="dk1" bg2="lt2" tx2="dk2" accent1="accent1" accent2="accent2" accent3="accent3" accent4="accent4" accent5="accent5" accent6="accent6" hlink="hlink" folHlink="folHlink"/>
  <p:sldLayoutIdLst>
    <p:sldLayoutId id="2147484322" r:id="rId1"/>
    <p:sldLayoutId id="2147484359" r:id="rId2"/>
    <p:sldLayoutId id="2147484321" r:id="rId3"/>
    <p:sldLayoutId id="2147484307" r:id="rId4"/>
    <p:sldLayoutId id="2147484288" r:id="rId5"/>
    <p:sldLayoutId id="2147484325" r:id="rId6"/>
    <p:sldLayoutId id="2147484326" r:id="rId7"/>
    <p:sldLayoutId id="2147484361" r:id="rId8"/>
    <p:sldLayoutId id="2147484365" r:id="rId9"/>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0" cstate="hqprint">
            <a:extLst>
              <a:ext uri="{28A0092B-C50C-407E-A947-70E740481C1C}">
                <a14:useLocalDpi xmlns:a14="http://schemas.microsoft.com/office/drawing/2010/main"/>
              </a:ext>
            </a:extLst>
          </a:blip>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478449418"/>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그림 146">
            <a:extLst>
              <a:ext uri="{FF2B5EF4-FFF2-40B4-BE49-F238E27FC236}">
                <a16:creationId xmlns:a16="http://schemas.microsoft.com/office/drawing/2014/main" id="{E24B28A3-9853-486C-BD38-0A3D17979EF1}"/>
              </a:ext>
            </a:extLst>
          </p:cNvPr>
          <p:cNvPicPr>
            <a:picLocks noChangeAspect="1"/>
          </p:cNvPicPr>
          <p:nvPr userDrawn="1"/>
        </p:nvPicPr>
        <p:blipFill>
          <a:blip r:embed="rId10"/>
          <a:stretch>
            <a:fillRect/>
          </a:stretch>
        </p:blipFill>
        <p:spPr>
          <a:xfrm>
            <a:off x="488950" y="6426758"/>
            <a:ext cx="766820" cy="172800"/>
          </a:xfrm>
          <a:prstGeom prst="rect">
            <a:avLst/>
          </a:prstGeom>
        </p:spPr>
      </p:pic>
      <p:sp>
        <p:nvSpPr>
          <p:cNvPr id="152" name="Shape 8">
            <a:extLst>
              <a:ext uri="{FF2B5EF4-FFF2-40B4-BE49-F238E27FC236}">
                <a16:creationId xmlns:a16="http://schemas.microsoft.com/office/drawing/2014/main" id="{9001C592-1262-4C6C-835F-4CA046B66D70}"/>
              </a:ext>
            </a:extLst>
          </p:cNvPr>
          <p:cNvSpPr txBox="1">
            <a:spLocks/>
          </p:cNvSpPr>
          <p:nvPr userDrawn="1"/>
        </p:nvSpPr>
        <p:spPr>
          <a:xfrm>
            <a:off x="9174564" y="643683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mtClean="0">
                <a:ln>
                  <a:solidFill>
                    <a:schemeClr val="accent1">
                      <a:alpha val="0"/>
                    </a:schemeClr>
                  </a:solidFill>
                </a:ln>
                <a:solidFill>
                  <a:schemeClr val="tx2"/>
                </a:solidFill>
                <a:cs typeface="Arial" panose="020B0604020202020204" pitchFamily="34" charset="0"/>
              </a:rPr>
              <a:pPr algn="r"/>
              <a:t>‹#›</a:t>
            </a:fld>
            <a:endParaRPr lang="en-GB" dirty="0">
              <a:ln>
                <a:solidFill>
                  <a:schemeClr val="accent1">
                    <a:alpha val="0"/>
                  </a:schemeClr>
                </a:solidFill>
              </a:ln>
              <a:solidFill>
                <a:schemeClr val="tx2"/>
              </a:solidFill>
              <a:cs typeface="Arial" panose="020B0604020202020204" pitchFamily="34" charset="0"/>
            </a:endParaRPr>
          </a:p>
        </p:txBody>
      </p:sp>
      <p:sp>
        <p:nvSpPr>
          <p:cNvPr id="155" name="TextBox 154">
            <a:extLst>
              <a:ext uri="{FF2B5EF4-FFF2-40B4-BE49-F238E27FC236}">
                <a16:creationId xmlns:a16="http://schemas.microsoft.com/office/drawing/2014/main" id="{D59BC9E2-8E65-4878-8CDB-E6CF79FD2A03}"/>
              </a:ext>
              <a:ext uri="{C183D7F6-B498-43B3-948B-1728B52AA6E4}">
                <adec:decorative xmlns:adec="http://schemas.microsoft.com/office/drawing/2017/decorative" val="1"/>
              </a:ext>
            </a:extLst>
          </p:cNvPr>
          <p:cNvSpPr txBox="1"/>
          <p:nvPr userDrawn="1"/>
        </p:nvSpPr>
        <p:spPr>
          <a:xfrm>
            <a:off x="1550341" y="6419210"/>
            <a:ext cx="5112311"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r>
              <a:rPr lang="en-US" dirty="0">
                <a:ln>
                  <a:solidFill>
                    <a:schemeClr val="accent1">
                      <a:alpha val="0"/>
                    </a:schemeClr>
                  </a:solidFill>
                </a:ln>
                <a:solidFill>
                  <a:prstClr val="white">
                    <a:lumMod val="65000"/>
                  </a:prstClr>
                </a:solidFill>
                <a:latin typeface="Arial"/>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728184627"/>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Lst>
  <p:txStyles>
    <p:titleStyle>
      <a:lvl1pPr eaLnBrk="1" latinLnBrk="1" hangingPunct="1">
        <a:lnSpc>
          <a:spcPct val="70000"/>
        </a:lnSpc>
        <a:defRPr sz="5400" b="0" i="0">
          <a:solidFill>
            <a:schemeClr val="tx2"/>
          </a:solidFill>
          <a:latin typeface="KPMG Extralight"/>
          <a:cs typeface="KPMG Extralight"/>
        </a:defRPr>
      </a:lvl1pPr>
    </p:titleStyle>
    <p:bodyStyle>
      <a:lvl1pPr eaLnBrk="1" latin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p:bodyStyle>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CA8CE-DA49-4AE7-89A4-4C152508C5B3}"/>
              </a:ext>
            </a:extLst>
          </p:cNvPr>
          <p:cNvSpPr txBox="1"/>
          <p:nvPr/>
        </p:nvSpPr>
        <p:spPr>
          <a:xfrm>
            <a:off x="5534968" y="1882572"/>
            <a:ext cx="3850099"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G-STAR 2023</a:t>
            </a:r>
            <a:r>
              <a:rPr kumimoji="0" lang="ko-KR" altLang="en-US" sz="3600" b="0" i="0" u="none" strike="noStrike" kern="1200" cap="none" spc="-200" normalizeH="0" baseline="0" noProof="0" dirty="0">
                <a:ln>
                  <a:solidFill>
                    <a:srgbClr val="1E49E2">
                      <a:alpha val="0"/>
                    </a:srgbClr>
                  </a:solidFill>
                </a:ln>
                <a:solidFill>
                  <a:prstClr val="white"/>
                </a:solidFill>
                <a:effectLst/>
                <a:uLnTx/>
                <a:uFillTx/>
                <a:latin typeface="KoPub돋움체 Medium"/>
                <a:ea typeface="KoPub돋움체 Medium"/>
                <a:cs typeface="+mn-cs"/>
              </a:rPr>
              <a:t>으로 본 게임 산업의 미래</a:t>
            </a:r>
          </a:p>
        </p:txBody>
      </p:sp>
      <p:sp>
        <p:nvSpPr>
          <p:cNvPr id="6" name="TextBox 5">
            <a:extLst>
              <a:ext uri="{FF2B5EF4-FFF2-40B4-BE49-F238E27FC236}">
                <a16:creationId xmlns:a16="http://schemas.microsoft.com/office/drawing/2014/main" id="{38750DB4-0947-4BFA-93D0-F89706BF4669}"/>
              </a:ext>
            </a:extLst>
          </p:cNvPr>
          <p:cNvSpPr txBox="1"/>
          <p:nvPr/>
        </p:nvSpPr>
        <p:spPr>
          <a:xfrm>
            <a:off x="5569805" y="1064398"/>
            <a:ext cx="2460610"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Business Focus</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9" name="TextBox 8">
            <a:extLst>
              <a:ext uri="{FF2B5EF4-FFF2-40B4-BE49-F238E27FC236}">
                <a16:creationId xmlns:a16="http://schemas.microsoft.com/office/drawing/2014/main" id="{0930F760-946B-4B6E-A8AC-4D781D5768B2}"/>
              </a:ext>
            </a:extLst>
          </p:cNvPr>
          <p:cNvSpPr txBox="1"/>
          <p:nvPr/>
        </p:nvSpPr>
        <p:spPr>
          <a:xfrm>
            <a:off x="5534968" y="5114698"/>
            <a:ext cx="2893201" cy="65146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November 2023</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altLang="ko-KR" sz="1100" b="1"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a:t>
            </a:r>
            <a:br>
              <a:rPr kumimoji="0" lang="en-US" altLang="ko-KR" sz="1100" b="1"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br>
            <a:r>
              <a:rPr kumimoji="0" lang="ko-KR" altLang="en-US"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삼정</a:t>
            </a:r>
            <a:r>
              <a:rPr kumimoji="0" lang="en-US" altLang="ko-KR"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KPMG </a:t>
            </a:r>
            <a:r>
              <a:rPr kumimoji="0" lang="ko-KR" altLang="en-US" sz="1100" b="0" i="0" u="none" strike="noStrike" kern="0" cap="none" spc="0" normalizeH="0" baseline="0" noProof="0" dirty="0">
                <a:ln>
                  <a:solidFill>
                    <a:srgbClr val="FFFFFF">
                      <a:alpha val="0"/>
                    </a:srgbClr>
                  </a:solidFill>
                </a:ln>
                <a:solidFill>
                  <a:srgbClr val="FFFFFF"/>
                </a:solidFill>
                <a:effectLst/>
                <a:uLnTx/>
                <a:uFillTx/>
                <a:latin typeface="KoPub돋움체 Medium"/>
                <a:ea typeface="KoPub돋움체 Medium"/>
                <a:cs typeface="+mn-cs"/>
              </a:rPr>
              <a:t>경제연구원</a:t>
            </a:r>
          </a:p>
        </p:txBody>
      </p:sp>
      <p:pic>
        <p:nvPicPr>
          <p:cNvPr id="10" name="그림 9" descr="텍스트, 클립아트이(가) 표시된 사진&#10;&#10;자동 생성된 설명">
            <a:extLst>
              <a:ext uri="{FF2B5EF4-FFF2-40B4-BE49-F238E27FC236}">
                <a16:creationId xmlns:a16="http://schemas.microsoft.com/office/drawing/2014/main" id="{960B4F58-8A6D-4D00-8A1F-D7E5F9D7365E}"/>
              </a:ext>
            </a:extLst>
          </p:cNvPr>
          <p:cNvPicPr>
            <a:picLocks noChangeAspect="1"/>
          </p:cNvPicPr>
          <p:nvPr/>
        </p:nvPicPr>
        <p:blipFill>
          <a:blip r:embed="rId2"/>
          <a:stretch>
            <a:fillRect/>
          </a:stretch>
        </p:blipFill>
        <p:spPr>
          <a:xfrm>
            <a:off x="822701" y="442914"/>
            <a:ext cx="1437787" cy="324000"/>
          </a:xfrm>
          <a:prstGeom prst="rect">
            <a:avLst/>
          </a:prstGeom>
        </p:spPr>
      </p:pic>
      <p:grpSp>
        <p:nvGrpSpPr>
          <p:cNvPr id="7" name="그룹 6">
            <a:extLst>
              <a:ext uri="{FF2B5EF4-FFF2-40B4-BE49-F238E27FC236}">
                <a16:creationId xmlns:a16="http://schemas.microsoft.com/office/drawing/2014/main" id="{570191D7-4258-9F48-DC3A-01A008CF902C}"/>
              </a:ext>
            </a:extLst>
          </p:cNvPr>
          <p:cNvGrpSpPr/>
          <p:nvPr/>
        </p:nvGrpSpPr>
        <p:grpSpPr>
          <a:xfrm>
            <a:off x="822701" y="1274828"/>
            <a:ext cx="4360672" cy="3031165"/>
            <a:chOff x="822701" y="1274828"/>
            <a:chExt cx="4360672" cy="3031165"/>
          </a:xfrm>
        </p:grpSpPr>
        <p:pic>
          <p:nvPicPr>
            <p:cNvPr id="5" name="그림 4">
              <a:extLst>
                <a:ext uri="{FF2B5EF4-FFF2-40B4-BE49-F238E27FC236}">
                  <a16:creationId xmlns:a16="http://schemas.microsoft.com/office/drawing/2014/main" id="{6610CCAE-B01F-C251-0331-8169BECE7200}"/>
                </a:ext>
              </a:extLst>
            </p:cNvPr>
            <p:cNvPicPr>
              <a:picLocks noChangeAspect="1"/>
            </p:cNvPicPr>
            <p:nvPr/>
          </p:nvPicPr>
          <p:blipFill rotWithShape="1">
            <a:blip r:embed="rId3"/>
            <a:srcRect t="5285" b="2032"/>
            <a:stretch/>
          </p:blipFill>
          <p:spPr>
            <a:xfrm>
              <a:off x="822701" y="1274828"/>
              <a:ext cx="4360672" cy="3031165"/>
            </a:xfrm>
            <a:prstGeom prst="rect">
              <a:avLst/>
            </a:prstGeom>
          </p:spPr>
        </p:pic>
        <p:pic>
          <p:nvPicPr>
            <p:cNvPr id="3" name="그림 2">
              <a:extLst>
                <a:ext uri="{FF2B5EF4-FFF2-40B4-BE49-F238E27FC236}">
                  <a16:creationId xmlns:a16="http://schemas.microsoft.com/office/drawing/2014/main" id="{BD7FF78E-F844-241A-CE36-3669D6B55F15}"/>
                </a:ext>
              </a:extLst>
            </p:cNvPr>
            <p:cNvPicPr>
              <a:picLocks noChangeAspect="1"/>
            </p:cNvPicPr>
            <p:nvPr/>
          </p:nvPicPr>
          <p:blipFill>
            <a:blip r:embed="rId4"/>
            <a:stretch>
              <a:fillRect/>
            </a:stretch>
          </p:blipFill>
          <p:spPr>
            <a:xfrm>
              <a:off x="3456109" y="3524304"/>
              <a:ext cx="18000" cy="26308"/>
            </a:xfrm>
            <a:prstGeom prst="rect">
              <a:avLst/>
            </a:prstGeom>
          </p:spPr>
        </p:pic>
        <p:pic>
          <p:nvPicPr>
            <p:cNvPr id="4" name="그림 3">
              <a:extLst>
                <a:ext uri="{FF2B5EF4-FFF2-40B4-BE49-F238E27FC236}">
                  <a16:creationId xmlns:a16="http://schemas.microsoft.com/office/drawing/2014/main" id="{79D7536E-2B86-7421-7836-F3C47B377F3E}"/>
                </a:ext>
              </a:extLst>
            </p:cNvPr>
            <p:cNvPicPr preferRelativeResize="0">
              <a:picLocks/>
            </p:cNvPicPr>
            <p:nvPr/>
          </p:nvPicPr>
          <p:blipFill>
            <a:blip r:embed="rId4"/>
            <a:stretch>
              <a:fillRect/>
            </a:stretch>
          </p:blipFill>
          <p:spPr>
            <a:xfrm>
              <a:off x="3527547" y="3479854"/>
              <a:ext cx="18000" cy="10800"/>
            </a:xfrm>
            <a:prstGeom prst="rect">
              <a:avLst/>
            </a:prstGeom>
          </p:spPr>
        </p:pic>
      </p:grpSp>
    </p:spTree>
    <p:extLst>
      <p:ext uri="{BB962C8B-B14F-4D97-AF65-F5344CB8AC3E}">
        <p14:creationId xmlns:p14="http://schemas.microsoft.com/office/powerpoint/2010/main" val="180569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G-STAR 2023</a:t>
            </a:r>
            <a:r>
              <a:rPr lang="ko-KR" altLang="en-US" dirty="0"/>
              <a:t>의 </a:t>
            </a:r>
            <a:r>
              <a:rPr lang="en-US" altLang="ko-KR" dirty="0"/>
              <a:t>5</a:t>
            </a:r>
            <a:r>
              <a:rPr lang="ko-KR" altLang="en-US" dirty="0"/>
              <a:t>대 트렌드</a:t>
            </a:r>
          </a:p>
        </p:txBody>
      </p:sp>
      <p:sp>
        <p:nvSpPr>
          <p:cNvPr id="6" name="TextBox 5">
            <a:extLst>
              <a:ext uri="{FF2B5EF4-FFF2-40B4-BE49-F238E27FC236}">
                <a16:creationId xmlns:a16="http://schemas.microsoft.com/office/drawing/2014/main" id="{A2E54000-2402-FAB6-B7A4-38206E915B39}"/>
              </a:ext>
            </a:extLst>
          </p:cNvPr>
          <p:cNvSpPr txBox="1"/>
          <p:nvPr/>
        </p:nvSpPr>
        <p:spPr>
          <a:xfrm>
            <a:off x="2186243" y="1125215"/>
            <a:ext cx="6915152" cy="1015343"/>
          </a:xfrm>
          <a:prstGeom prst="rect">
            <a:avLst/>
          </a:prstGeom>
          <a:noFill/>
        </p:spPr>
        <p:txBody>
          <a:bodyPr wrap="square" rtlCol="0">
            <a:spAutoFit/>
          </a:bodyPr>
          <a:lstStyle/>
          <a:p>
            <a:pPr>
              <a:lnSpc>
                <a:spcPct val="150000"/>
              </a:lnSpc>
            </a:pPr>
            <a:r>
              <a:rPr lang="ko-KR" altLang="en-US"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대형게임사 </a:t>
            </a:r>
            <a:r>
              <a:rPr lang="en-US" altLang="ko-KR"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N(</a:t>
            </a:r>
            <a:r>
              <a:rPr lang="ko-KR" altLang="en-US"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엔씨소프트</a:t>
            </a:r>
            <a:r>
              <a:rPr lang="en-US" altLang="ko-KR"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)+S(</a:t>
            </a:r>
            <a:r>
              <a:rPr lang="ko-KR" altLang="en-US"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스마일게이트</a:t>
            </a:r>
            <a:r>
              <a:rPr lang="en-US" altLang="ko-KR"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a:t>
            </a:r>
            <a:r>
              <a:rPr lang="ko-KR" altLang="en-US"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rPr>
              <a:t>의 귀환</a:t>
            </a:r>
            <a:endParaRPr lang="en-US" altLang="ko-KR" dirty="0">
              <a:ln>
                <a:solidFill>
                  <a:schemeClr val="bg1">
                    <a:lumMod val="75000"/>
                    <a:alpha val="0"/>
                  </a:schemeClr>
                </a:solidFill>
              </a:ln>
              <a:solidFill>
                <a:srgbClr val="0070C0"/>
              </a:solidFill>
              <a:latin typeface="KoPub돋움체 Bold" panose="00000800000000000000" pitchFamily="2" charset="-127"/>
              <a:ea typeface="KoPub돋움체 Bold" panose="00000800000000000000" pitchFamily="2" charset="-127"/>
            </a:endParaRPr>
          </a:p>
          <a:p>
            <a:pPr marL="174625" indent="-174625">
              <a:lnSpc>
                <a:spcPct val="110000"/>
              </a:lnSpc>
              <a:spcBef>
                <a:spcPts val="200"/>
              </a:spcBef>
              <a:spcAft>
                <a:spcPts val="200"/>
              </a:spcAft>
              <a:buFont typeface="Wingdings" panose="05000000000000000000" pitchFamily="2" charset="2"/>
              <a:buChar char="§"/>
            </a:pP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8</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만에 참가한 엔씨소프트</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9</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만에 등장한 스마일게이트가 많은 주목을 받음</a:t>
            </a: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74625" indent="-174625">
              <a:lnSpc>
                <a:spcPct val="110000"/>
              </a:lnSpc>
              <a:spcBef>
                <a:spcPts val="200"/>
              </a:spcBef>
              <a:spcAft>
                <a:spcPts val="200"/>
              </a:spcAft>
              <a:buFont typeface="Wingdings" panose="05000000000000000000" pitchFamily="2" charset="2"/>
              <a:buChar char="§"/>
            </a:pP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G-STAR</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2022</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에 참가했던 넥슨은 올해에는 자체 부스 없이 일렉트로닉 아츠와 함께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‘FC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온라인</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홍보 진행</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8" name="TextBox 7">
            <a:extLst>
              <a:ext uri="{FF2B5EF4-FFF2-40B4-BE49-F238E27FC236}">
                <a16:creationId xmlns:a16="http://schemas.microsoft.com/office/drawing/2014/main" id="{896BEEDD-B4D0-BEDB-6B2A-D9FAFF921859}"/>
              </a:ext>
            </a:extLst>
          </p:cNvPr>
          <p:cNvSpPr txBox="1"/>
          <p:nvPr/>
        </p:nvSpPr>
        <p:spPr>
          <a:xfrm>
            <a:off x="2186243" y="2135901"/>
            <a:ext cx="6585117" cy="964046"/>
          </a:xfrm>
          <a:prstGeom prst="rect">
            <a:avLst/>
          </a:prstGeom>
          <a:noFill/>
        </p:spPr>
        <p:txBody>
          <a:bodyPr wrap="square" rtlCol="0">
            <a:spAutoFit/>
          </a:bodyPr>
          <a:lstStyle/>
          <a:p>
            <a:pPr>
              <a:lnSpc>
                <a:spcPct val="150000"/>
              </a:lnSpc>
            </a:pPr>
            <a:endParaRPr lang="ko-KR" altLang="en-US"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endParaRPr>
          </a:p>
          <a:p>
            <a:pPr marL="174625" indent="-174625">
              <a:lnSpc>
                <a:spcPct val="110000"/>
              </a:lnSpc>
              <a:spcBef>
                <a:spcPts val="200"/>
              </a:spcBef>
              <a:spcAft>
                <a:spcPts val="200"/>
              </a:spcAft>
              <a:buFont typeface="Wingdings" panose="05000000000000000000" pitchFamily="2" charset="2"/>
              <a:buChar char="§"/>
            </a:pP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국내외 유수 기업이 참여하여 게임 산업 내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AI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활용 사례 및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AI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기술을 통한 게임 생태계 혁신 가능성 등을 제시</a:t>
            </a: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10" name="TextBox 9">
            <a:extLst>
              <a:ext uri="{FF2B5EF4-FFF2-40B4-BE49-F238E27FC236}">
                <a16:creationId xmlns:a16="http://schemas.microsoft.com/office/drawing/2014/main" id="{E0868930-E52F-BD18-ADA4-B9919BE15580}"/>
              </a:ext>
            </a:extLst>
          </p:cNvPr>
          <p:cNvSpPr txBox="1"/>
          <p:nvPr/>
        </p:nvSpPr>
        <p:spPr>
          <a:xfrm>
            <a:off x="2186243" y="4968446"/>
            <a:ext cx="6661150" cy="1321067"/>
          </a:xfrm>
          <a:prstGeom prst="rect">
            <a:avLst/>
          </a:prstGeom>
          <a:noFill/>
        </p:spPr>
        <p:txBody>
          <a:bodyPr wrap="square" rtlCol="0">
            <a:spAutoFit/>
          </a:bodyPr>
          <a:lstStyle/>
          <a:p>
            <a:pPr>
              <a:lnSpc>
                <a:spcPct val="150000"/>
              </a:lnSpc>
            </a:pPr>
            <a:r>
              <a:rPr lang="ko-KR" altLang="en-US" b="1" dirty="0">
                <a:solidFill>
                  <a:srgbClr val="00338D"/>
                </a:solidFill>
                <a:latin typeface="KoPub돋움체 Bold" panose="02020603020101020101" pitchFamily="18" charset="-127"/>
                <a:ea typeface="KoPub돋움체 Bold" panose="02020603020101020101" pitchFamily="18" charset="-127"/>
              </a:rPr>
              <a:t>플랫폼 다변화와 크로스 플레이의 전진 </a:t>
            </a:r>
          </a:p>
          <a:p>
            <a:pPr marL="174625" indent="-174625">
              <a:lnSpc>
                <a:spcPct val="110000"/>
              </a:lnSpc>
              <a:spcBef>
                <a:spcPts val="200"/>
              </a:spcBef>
              <a:spcAft>
                <a:spcPts val="200"/>
              </a:spcAft>
              <a:buFont typeface="Wingdings" panose="05000000000000000000" pitchFamily="2" charset="2"/>
              <a:buChar char="§"/>
            </a:pP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2023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대한민국 게임대상에서 우수상 이상 수상작 중 모바일 게임 비중이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2015</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년 이후 최저를 기록</a:t>
            </a: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74625" indent="-174625">
              <a:lnSpc>
                <a:spcPct val="110000"/>
              </a:lnSpc>
              <a:spcBef>
                <a:spcPts val="200"/>
              </a:spcBef>
              <a:spcAft>
                <a:spcPts val="200"/>
              </a:spcAft>
              <a:buFont typeface="Wingdings" panose="05000000000000000000" pitchFamily="2" charset="2"/>
              <a:buChar char="§"/>
            </a:pP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크로스 플레이를 지원하는 게임 및 플랫폼이 확대되고 있음</a:t>
            </a: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a:lnSpc>
                <a:spcPct val="150000"/>
              </a:lnSpc>
            </a:pP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grpSp>
        <p:nvGrpSpPr>
          <p:cNvPr id="11" name="그룹 10">
            <a:extLst>
              <a:ext uri="{FF2B5EF4-FFF2-40B4-BE49-F238E27FC236}">
                <a16:creationId xmlns:a16="http://schemas.microsoft.com/office/drawing/2014/main" id="{D8E43AE6-7A53-6A52-08D2-11019CD4620D}"/>
              </a:ext>
            </a:extLst>
          </p:cNvPr>
          <p:cNvGrpSpPr/>
          <p:nvPr/>
        </p:nvGrpSpPr>
        <p:grpSpPr>
          <a:xfrm>
            <a:off x="569115" y="1276572"/>
            <a:ext cx="1392765" cy="4620855"/>
            <a:chOff x="664632" y="1453207"/>
            <a:chExt cx="1295400" cy="4297822"/>
          </a:xfrm>
        </p:grpSpPr>
        <p:sp>
          <p:nvSpPr>
            <p:cNvPr id="12" name="정육면체 11">
              <a:extLst>
                <a:ext uri="{FF2B5EF4-FFF2-40B4-BE49-F238E27FC236}">
                  <a16:creationId xmlns:a16="http://schemas.microsoft.com/office/drawing/2014/main" id="{57488766-58F2-5364-93EF-059A86B19835}"/>
                </a:ext>
              </a:extLst>
            </p:cNvPr>
            <p:cNvSpPr/>
            <p:nvPr/>
          </p:nvSpPr>
          <p:spPr>
            <a:xfrm>
              <a:off x="969432" y="4760429"/>
              <a:ext cx="990600" cy="990600"/>
            </a:xfrm>
            <a:prstGeom prst="cube">
              <a:avLst/>
            </a:prstGeom>
            <a:solidFill>
              <a:srgbClr val="002D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ko-KR" sz="2000" b="1" kern="0" dirty="0">
                  <a:solidFill>
                    <a:prstClr val="white"/>
                  </a:solidFill>
                  <a:latin typeface="KoPub돋움체 Medium" panose="02020603020101020101" pitchFamily="18" charset="-127"/>
                  <a:ea typeface="KoPub돋움체 Medium" panose="02020603020101020101" pitchFamily="18" charset="-127"/>
                </a:rPr>
                <a:t>5</a:t>
              </a:r>
              <a:endParaRPr lang="ko-KR" altLang="en-US" sz="2000" b="1" kern="0" dirty="0">
                <a:solidFill>
                  <a:prstClr val="white"/>
                </a:solidFill>
                <a:latin typeface="KoPub돋움체 Medium" panose="02020603020101020101" pitchFamily="18" charset="-127"/>
                <a:ea typeface="KoPub돋움체 Medium" panose="02020603020101020101" pitchFamily="18" charset="-127"/>
              </a:endParaRPr>
            </a:p>
          </p:txBody>
        </p:sp>
        <p:sp>
          <p:nvSpPr>
            <p:cNvPr id="13" name="정육면체 12">
              <a:extLst>
                <a:ext uri="{FF2B5EF4-FFF2-40B4-BE49-F238E27FC236}">
                  <a16:creationId xmlns:a16="http://schemas.microsoft.com/office/drawing/2014/main" id="{7A6752FE-AAFB-A536-0802-A356FD866203}"/>
                </a:ext>
              </a:extLst>
            </p:cNvPr>
            <p:cNvSpPr/>
            <p:nvPr/>
          </p:nvSpPr>
          <p:spPr>
            <a:xfrm>
              <a:off x="664632" y="3933623"/>
              <a:ext cx="990600" cy="990600"/>
            </a:xfrm>
            <a:prstGeom prst="cube">
              <a:avLst/>
            </a:prstGeom>
            <a:solidFill>
              <a:srgbClr val="00A3A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ko-KR" sz="2000" b="1" kern="0" dirty="0">
                  <a:solidFill>
                    <a:prstClr val="white"/>
                  </a:solidFill>
                  <a:latin typeface="KoPub돋움체 Medium" panose="02020603020101020101" pitchFamily="18" charset="-127"/>
                  <a:ea typeface="KoPub돋움체 Medium" panose="02020603020101020101" pitchFamily="18" charset="-127"/>
                </a:rPr>
                <a:t>4</a:t>
              </a:r>
              <a:endParaRPr lang="ko-KR" altLang="en-US" sz="2000" b="1" kern="0" dirty="0">
                <a:solidFill>
                  <a:prstClr val="white"/>
                </a:solidFill>
                <a:latin typeface="KoPub돋움체 Medium" panose="02020603020101020101" pitchFamily="18" charset="-127"/>
                <a:ea typeface="KoPub돋움체 Medium" panose="02020603020101020101" pitchFamily="18" charset="-127"/>
              </a:endParaRPr>
            </a:p>
          </p:txBody>
        </p:sp>
        <p:sp>
          <p:nvSpPr>
            <p:cNvPr id="14" name="정육면체 13">
              <a:extLst>
                <a:ext uri="{FF2B5EF4-FFF2-40B4-BE49-F238E27FC236}">
                  <a16:creationId xmlns:a16="http://schemas.microsoft.com/office/drawing/2014/main" id="{FC65B66F-1925-AC24-FEA2-609CDB09DEB5}"/>
                </a:ext>
              </a:extLst>
            </p:cNvPr>
            <p:cNvSpPr/>
            <p:nvPr/>
          </p:nvSpPr>
          <p:spPr>
            <a:xfrm>
              <a:off x="969432" y="3106817"/>
              <a:ext cx="990600" cy="990600"/>
            </a:xfrm>
            <a:prstGeom prst="cube">
              <a:avLst/>
            </a:prstGeom>
            <a:solidFill>
              <a:srgbClr val="00338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ko-KR" sz="2000" b="1" kern="0" dirty="0">
                  <a:solidFill>
                    <a:prstClr val="white"/>
                  </a:solidFill>
                  <a:latin typeface="KoPub돋움체 Medium" panose="02020603020101020101" pitchFamily="18" charset="-127"/>
                  <a:ea typeface="KoPub돋움체 Medium" panose="02020603020101020101" pitchFamily="18" charset="-127"/>
                </a:rPr>
                <a:t>3</a:t>
              </a:r>
              <a:endParaRPr lang="ko-KR" altLang="en-US" sz="2000" b="1" kern="0" dirty="0">
                <a:solidFill>
                  <a:prstClr val="white"/>
                </a:solidFill>
                <a:latin typeface="KoPub돋움체 Medium" panose="02020603020101020101" pitchFamily="18" charset="-127"/>
                <a:ea typeface="KoPub돋움체 Medium" panose="02020603020101020101" pitchFamily="18" charset="-127"/>
              </a:endParaRPr>
            </a:p>
          </p:txBody>
        </p:sp>
        <p:sp>
          <p:nvSpPr>
            <p:cNvPr id="21" name="정육면체 20">
              <a:extLst>
                <a:ext uri="{FF2B5EF4-FFF2-40B4-BE49-F238E27FC236}">
                  <a16:creationId xmlns:a16="http://schemas.microsoft.com/office/drawing/2014/main" id="{ABEA708E-382E-23DF-DE9C-DE86238D25A2}"/>
                </a:ext>
              </a:extLst>
            </p:cNvPr>
            <p:cNvSpPr/>
            <p:nvPr/>
          </p:nvSpPr>
          <p:spPr>
            <a:xfrm>
              <a:off x="664632" y="2280012"/>
              <a:ext cx="990600" cy="990600"/>
            </a:xfrm>
            <a:prstGeom prst="cube">
              <a:avLst/>
            </a:prstGeom>
            <a:solidFill>
              <a:srgbClr val="005EB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ko-KR" sz="2000" b="1" kern="0" dirty="0">
                  <a:solidFill>
                    <a:prstClr val="white"/>
                  </a:solidFill>
                  <a:latin typeface="KoPub돋움체 Medium" panose="02020603020101020101" pitchFamily="18" charset="-127"/>
                  <a:ea typeface="KoPub돋움체 Medium" panose="02020603020101020101" pitchFamily="18" charset="-127"/>
                </a:rPr>
                <a:t>2</a:t>
              </a:r>
              <a:endParaRPr lang="ko-KR" altLang="en-US" sz="2000" b="1" kern="0" dirty="0">
                <a:solidFill>
                  <a:prstClr val="white"/>
                </a:solidFill>
                <a:latin typeface="KoPub돋움체 Medium" panose="02020603020101020101" pitchFamily="18" charset="-127"/>
                <a:ea typeface="KoPub돋움체 Medium" panose="02020603020101020101" pitchFamily="18" charset="-127"/>
              </a:endParaRPr>
            </a:p>
          </p:txBody>
        </p:sp>
        <p:sp>
          <p:nvSpPr>
            <p:cNvPr id="22" name="정육면체 21">
              <a:extLst>
                <a:ext uri="{FF2B5EF4-FFF2-40B4-BE49-F238E27FC236}">
                  <a16:creationId xmlns:a16="http://schemas.microsoft.com/office/drawing/2014/main" id="{646A7B84-30B0-C073-F126-079CD20C5A1F}"/>
                </a:ext>
              </a:extLst>
            </p:cNvPr>
            <p:cNvSpPr/>
            <p:nvPr/>
          </p:nvSpPr>
          <p:spPr>
            <a:xfrm>
              <a:off x="969432" y="1453207"/>
              <a:ext cx="990600" cy="990600"/>
            </a:xfrm>
            <a:prstGeom prst="cube">
              <a:avLst/>
            </a:prstGeom>
            <a:solidFill>
              <a:srgbClr val="0091D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ko-KR" sz="2000" b="1" kern="0" dirty="0">
                  <a:solidFill>
                    <a:prstClr val="white"/>
                  </a:solidFill>
                  <a:latin typeface="KoPub돋움체 Medium" panose="02020603020101020101" pitchFamily="18" charset="-127"/>
                  <a:ea typeface="KoPub돋움체 Medium" panose="02020603020101020101" pitchFamily="18" charset="-127"/>
                </a:rPr>
                <a:t>1</a:t>
              </a:r>
              <a:endParaRPr lang="ko-KR" altLang="en-US" sz="2000" b="1" kern="0" dirty="0">
                <a:solidFill>
                  <a:prstClr val="white"/>
                </a:solidFill>
                <a:latin typeface="KoPub돋움체 Medium" panose="02020603020101020101" pitchFamily="18" charset="-127"/>
                <a:ea typeface="KoPub돋움체 Medium" panose="02020603020101020101" pitchFamily="18" charset="-127"/>
              </a:endParaRPr>
            </a:p>
          </p:txBody>
        </p:sp>
      </p:grpSp>
      <p:sp>
        <p:nvSpPr>
          <p:cNvPr id="24" name="TextBox 23">
            <a:extLst>
              <a:ext uri="{FF2B5EF4-FFF2-40B4-BE49-F238E27FC236}">
                <a16:creationId xmlns:a16="http://schemas.microsoft.com/office/drawing/2014/main" id="{252026BE-3E1A-E856-6A3D-218F78800609}"/>
              </a:ext>
            </a:extLst>
          </p:cNvPr>
          <p:cNvSpPr txBox="1"/>
          <p:nvPr/>
        </p:nvSpPr>
        <p:spPr>
          <a:xfrm>
            <a:off x="2186243" y="4007639"/>
            <a:ext cx="7439896" cy="1286699"/>
          </a:xfrm>
          <a:prstGeom prst="rect">
            <a:avLst/>
          </a:prstGeom>
          <a:noFill/>
        </p:spPr>
        <p:txBody>
          <a:bodyPr wrap="square" rtlCol="0">
            <a:spAutoFit/>
          </a:bodyPr>
          <a:lstStyle/>
          <a:p>
            <a:pPr>
              <a:lnSpc>
                <a:spcPct val="150000"/>
              </a:lnSpc>
            </a:pPr>
            <a:r>
              <a:rPr lang="en-US" altLang="ko-KR" b="1" dirty="0">
                <a:solidFill>
                  <a:srgbClr val="008683"/>
                </a:solidFill>
                <a:latin typeface="KoPub돋움체 Bold" panose="02020603020101020101" pitchFamily="18" charset="-127"/>
                <a:ea typeface="KoPub돋움체 Bold" panose="02020603020101020101" pitchFamily="18" charset="-127"/>
              </a:rPr>
              <a:t>IP(</a:t>
            </a:r>
            <a:r>
              <a:rPr lang="ko-KR" altLang="en-US" b="1" dirty="0">
                <a:solidFill>
                  <a:srgbClr val="008683"/>
                </a:solidFill>
                <a:latin typeface="KoPub돋움체 Bold" panose="02020603020101020101" pitchFamily="18" charset="-127"/>
                <a:ea typeface="KoPub돋움체 Bold" panose="02020603020101020101" pitchFamily="18" charset="-127"/>
              </a:rPr>
              <a:t>지식재산권</a:t>
            </a:r>
            <a:r>
              <a:rPr lang="en-US" altLang="ko-KR" b="1" dirty="0">
                <a:solidFill>
                  <a:srgbClr val="008683"/>
                </a:solidFill>
                <a:latin typeface="KoPub돋움체 Bold" panose="02020603020101020101" pitchFamily="18" charset="-127"/>
                <a:ea typeface="KoPub돋움체 Bold" panose="02020603020101020101" pitchFamily="18" charset="-127"/>
              </a:rPr>
              <a:t>) </a:t>
            </a:r>
            <a:r>
              <a:rPr lang="ko-KR" altLang="en-US" b="1" dirty="0">
                <a:solidFill>
                  <a:srgbClr val="008683"/>
                </a:solidFill>
                <a:latin typeface="KoPub돋움체 Bold" panose="02020603020101020101" pitchFamily="18" charset="-127"/>
                <a:ea typeface="KoPub돋움체 Bold" panose="02020603020101020101" pitchFamily="18" charset="-127"/>
              </a:rPr>
              <a:t>기반 비즈니스 모델 확대 </a:t>
            </a:r>
            <a:endParaRPr lang="en-US" altLang="ko-KR" b="1" dirty="0">
              <a:solidFill>
                <a:srgbClr val="008683"/>
              </a:solidFill>
              <a:latin typeface="KoPub돋움체 Bold" panose="02020603020101020101" pitchFamily="18" charset="-127"/>
              <a:ea typeface="KoPub돋움체 Bold" panose="02020603020101020101" pitchFamily="18" charset="-127"/>
            </a:endParaRPr>
          </a:p>
          <a:p>
            <a:pPr marL="174625" indent="-174625">
              <a:lnSpc>
                <a:spcPct val="110000"/>
              </a:lnSpc>
              <a:spcBef>
                <a:spcPts val="200"/>
              </a:spcBef>
              <a:spcAft>
                <a:spcPts val="200"/>
              </a:spcAft>
              <a:buFont typeface="Wingdings" panose="05000000000000000000" pitchFamily="2" charset="2"/>
              <a:buChar char="§"/>
            </a:pP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강력한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IP</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기반으로 비즈니스 모델을 확장하고 다변화하려는 움직임이 나타남 </a:t>
            </a:r>
            <a:endPar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a:p>
            <a:pPr marL="174625" indent="-174625">
              <a:lnSpc>
                <a:spcPct val="110000"/>
              </a:lnSpc>
              <a:spcBef>
                <a:spcPts val="200"/>
              </a:spcBef>
              <a:spcAft>
                <a:spcPts val="200"/>
              </a:spcAft>
              <a:buFont typeface="Wingdings" panose="05000000000000000000" pitchFamily="2" charset="2"/>
              <a:buChar char="§"/>
            </a:pP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게임 산업에서 태동한 게임 오리지널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IP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외에도 애니메이션 등 타 콘텐츠 섹터의 저명 </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IP</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를 게임으로 이식 및 접목 </a:t>
            </a:r>
          </a:p>
          <a:p>
            <a:pPr marL="174625" indent="-174625">
              <a:lnSpc>
                <a:spcPct val="110000"/>
              </a:lnSpc>
              <a:spcBef>
                <a:spcPts val="200"/>
              </a:spcBef>
              <a:spcAft>
                <a:spcPts val="200"/>
              </a:spcAft>
              <a:buFont typeface="Wingdings" panose="05000000000000000000" pitchFamily="2" charset="2"/>
              <a:buChar char="§"/>
            </a:pPr>
            <a:endPar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25" name="TextBox 24">
            <a:extLst>
              <a:ext uri="{FF2B5EF4-FFF2-40B4-BE49-F238E27FC236}">
                <a16:creationId xmlns:a16="http://schemas.microsoft.com/office/drawing/2014/main" id="{CDB16C91-955A-9F66-0B2B-90237A161DFD}"/>
              </a:ext>
            </a:extLst>
          </p:cNvPr>
          <p:cNvSpPr txBox="1"/>
          <p:nvPr/>
        </p:nvSpPr>
        <p:spPr>
          <a:xfrm>
            <a:off x="2186243" y="3046831"/>
            <a:ext cx="6661150" cy="964046"/>
          </a:xfrm>
          <a:prstGeom prst="rect">
            <a:avLst/>
          </a:prstGeom>
          <a:noFill/>
        </p:spPr>
        <p:txBody>
          <a:bodyPr wrap="square" rtlCol="0">
            <a:spAutoFit/>
          </a:bodyPr>
          <a:lstStyle/>
          <a:p>
            <a:pPr>
              <a:lnSpc>
                <a:spcPct val="150000"/>
              </a:lnSpc>
            </a:pPr>
            <a:r>
              <a:rPr lang="ko-KR" altLang="en-US" dirty="0">
                <a:ln>
                  <a:solidFill>
                    <a:schemeClr val="bg1">
                      <a:lumMod val="75000"/>
                      <a:alpha val="0"/>
                    </a:schemeClr>
                  </a:solidFill>
                </a:ln>
                <a:solidFill>
                  <a:schemeClr val="accent1">
                    <a:lumMod val="50000"/>
                  </a:schemeClr>
                </a:solidFill>
                <a:latin typeface="KoPub돋움체 Bold" panose="00000800000000000000" pitchFamily="2" charset="-127"/>
                <a:ea typeface="KoPub돋움체 Bold" panose="00000800000000000000" pitchFamily="2" charset="-127"/>
              </a:rPr>
              <a:t>서브컬처 게임의 주류화</a:t>
            </a:r>
          </a:p>
          <a:p>
            <a:pPr marL="174625" indent="-174625">
              <a:lnSpc>
                <a:spcPct val="110000"/>
              </a:lnSpc>
              <a:spcBef>
                <a:spcPts val="200"/>
              </a:spcBef>
              <a:spcAft>
                <a:spcPts val="200"/>
              </a:spcAft>
              <a:buFont typeface="Wingdings" panose="05000000000000000000" pitchFamily="2" charset="2"/>
              <a:buChar char="§"/>
            </a:pP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서브컬처 장르 게임의 높아진 인기를 반영하여 ‘서브컬처 게임 페스티벌’이 신설되어 팬들과의 접점을 확대했으며</a:t>
            </a:r>
            <a:r>
              <a:rPr lang="en-US" altLang="ko-KR"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 </a:t>
            </a:r>
            <a:r>
              <a:rPr lang="ko-KR" altLang="en-US" sz="1300" b="1" spc="-50" dirty="0">
                <a:ln>
                  <a:solidFill>
                    <a:schemeClr val="bg1">
                      <a:lumMod val="75000"/>
                      <a:alpha val="0"/>
                    </a:schemeClr>
                  </a:solidFill>
                </a:ln>
                <a:solidFill>
                  <a:schemeClr val="tx1">
                    <a:lumMod val="75000"/>
                    <a:lumOff val="25000"/>
                  </a:schemeClr>
                </a:solidFill>
                <a:latin typeface="KoPub돋움체 Medium" panose="00000600000000000000" pitchFamily="2" charset="-127"/>
                <a:ea typeface="KoPub돋움체 Medium" panose="00000600000000000000" pitchFamily="2" charset="-127"/>
              </a:rPr>
              <a:t>국내외 여러 게임사 또한 서브컬처 장르 게임 다수를 선보임</a:t>
            </a:r>
          </a:p>
        </p:txBody>
      </p:sp>
      <p:sp>
        <p:nvSpPr>
          <p:cNvPr id="26" name="TextBox 25">
            <a:extLst>
              <a:ext uri="{FF2B5EF4-FFF2-40B4-BE49-F238E27FC236}">
                <a16:creationId xmlns:a16="http://schemas.microsoft.com/office/drawing/2014/main" id="{A68930AB-6D7A-AA0C-5BD3-2DE20681CECA}"/>
              </a:ext>
            </a:extLst>
          </p:cNvPr>
          <p:cNvSpPr txBox="1"/>
          <p:nvPr/>
        </p:nvSpPr>
        <p:spPr>
          <a:xfrm>
            <a:off x="2109876" y="2178303"/>
            <a:ext cx="4954384" cy="464166"/>
          </a:xfrm>
          <a:prstGeom prst="rect">
            <a:avLst/>
          </a:prstGeom>
          <a:noFill/>
        </p:spPr>
        <p:txBody>
          <a:bodyPr wrap="square">
            <a:spAutoFit/>
          </a:bodyPr>
          <a:lstStyle/>
          <a:p>
            <a:pPr>
              <a:lnSpc>
                <a:spcPct val="150000"/>
              </a:lnSpc>
            </a:pPr>
            <a:r>
              <a:rPr lang="ko-KR" altLang="en-US" dirty="0">
                <a:ln>
                  <a:solidFill>
                    <a:schemeClr val="bg1">
                      <a:lumMod val="75000"/>
                      <a:alpha val="0"/>
                    </a:schemeClr>
                  </a:solidFill>
                </a:ln>
                <a:solidFill>
                  <a:schemeClr val="accent1">
                    <a:lumMod val="75000"/>
                  </a:schemeClr>
                </a:solidFill>
                <a:latin typeface="KoPub돋움체 Bold" panose="00000800000000000000" pitchFamily="2" charset="-127"/>
                <a:ea typeface="KoPub돋움체 Bold" panose="00000800000000000000" pitchFamily="2" charset="-127"/>
              </a:rPr>
              <a:t>게임 생태계를 파고드는 </a:t>
            </a:r>
            <a:r>
              <a:rPr lang="en-US" altLang="ko-KR" dirty="0">
                <a:ln>
                  <a:solidFill>
                    <a:schemeClr val="bg1">
                      <a:lumMod val="75000"/>
                      <a:alpha val="0"/>
                    </a:schemeClr>
                  </a:solidFill>
                </a:ln>
                <a:solidFill>
                  <a:schemeClr val="accent1">
                    <a:lumMod val="75000"/>
                  </a:schemeClr>
                </a:solidFill>
                <a:latin typeface="KoPub돋움체 Bold" panose="00000800000000000000" pitchFamily="2" charset="-127"/>
                <a:ea typeface="KoPub돋움체 Bold" panose="00000800000000000000" pitchFamily="2" charset="-127"/>
              </a:rPr>
              <a:t>AI(</a:t>
            </a:r>
            <a:r>
              <a:rPr lang="ko-KR" altLang="en-US" dirty="0">
                <a:ln>
                  <a:solidFill>
                    <a:schemeClr val="bg1">
                      <a:lumMod val="75000"/>
                      <a:alpha val="0"/>
                    </a:schemeClr>
                  </a:solidFill>
                </a:ln>
                <a:solidFill>
                  <a:schemeClr val="accent1">
                    <a:lumMod val="75000"/>
                  </a:schemeClr>
                </a:solidFill>
                <a:latin typeface="KoPub돋움체 Bold" panose="00000800000000000000" pitchFamily="2" charset="-127"/>
                <a:ea typeface="KoPub돋움체 Bold" panose="00000800000000000000" pitchFamily="2" charset="-127"/>
              </a:rPr>
              <a:t>인공지능</a:t>
            </a:r>
            <a:r>
              <a:rPr lang="en-US" altLang="ko-KR" dirty="0">
                <a:ln>
                  <a:solidFill>
                    <a:schemeClr val="bg1">
                      <a:lumMod val="75000"/>
                      <a:alpha val="0"/>
                    </a:schemeClr>
                  </a:solidFill>
                </a:ln>
                <a:solidFill>
                  <a:schemeClr val="accent1">
                    <a:lumMod val="75000"/>
                  </a:schemeClr>
                </a:solidFill>
                <a:latin typeface="KoPub돋움체 Bold" panose="00000800000000000000" pitchFamily="2" charset="-127"/>
                <a:ea typeface="KoPub돋움체 Bold" panose="00000800000000000000" pitchFamily="2" charset="-127"/>
              </a:rPr>
              <a:t>)</a:t>
            </a:r>
          </a:p>
        </p:txBody>
      </p:sp>
      <p:sp>
        <p:nvSpPr>
          <p:cNvPr id="33" name="TextBox 32">
            <a:extLst>
              <a:ext uri="{FF2B5EF4-FFF2-40B4-BE49-F238E27FC236}">
                <a16:creationId xmlns:a16="http://schemas.microsoft.com/office/drawing/2014/main" id="{7C0AD961-2961-1251-B0A7-305C5969370F}"/>
              </a:ext>
            </a:extLst>
          </p:cNvPr>
          <p:cNvSpPr txBox="1"/>
          <p:nvPr/>
        </p:nvSpPr>
        <p:spPr>
          <a:xfrm>
            <a:off x="496820" y="590918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Tree>
    <p:extLst>
      <p:ext uri="{BB962C8B-B14F-4D97-AF65-F5344CB8AC3E}">
        <p14:creationId xmlns:p14="http://schemas.microsoft.com/office/powerpoint/2010/main" val="397798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    대형게임사 </a:t>
            </a:r>
            <a:r>
              <a:rPr lang="en-US" altLang="ko-KR" dirty="0"/>
              <a:t>N(</a:t>
            </a:r>
            <a:r>
              <a:rPr lang="ko-KR" altLang="en-US" dirty="0"/>
              <a:t>엔씨소프트</a:t>
            </a:r>
            <a:r>
              <a:rPr lang="en-US" altLang="ko-KR" dirty="0"/>
              <a:t>)+S(</a:t>
            </a:r>
            <a:r>
              <a:rPr lang="ko-KR" altLang="en-US" dirty="0"/>
              <a:t>스마일게이트</a:t>
            </a:r>
            <a:r>
              <a:rPr lang="en-US" altLang="ko-KR" dirty="0"/>
              <a:t>)</a:t>
            </a:r>
            <a:r>
              <a:rPr lang="ko-KR" altLang="en-US" dirty="0"/>
              <a:t>의 귀환</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pPr lvl="0"/>
            <a:r>
              <a:rPr lang="ko-KR" altLang="en-US" dirty="0">
                <a:ln>
                  <a:solidFill>
                    <a:prstClr val="white">
                      <a:lumMod val="75000"/>
                      <a:alpha val="0"/>
                    </a:prstClr>
                  </a:solidFill>
                </a:ln>
                <a:latin typeface="+mn-ea"/>
                <a:ea typeface="+mn-ea"/>
              </a:rPr>
              <a:t>엔씨소프트</a:t>
            </a:r>
            <a:r>
              <a:rPr lang="ko-KR" altLang="en-US" dirty="0"/>
              <a:t>와 스마일게이트는 각각 </a:t>
            </a:r>
            <a:r>
              <a:rPr lang="en-US" altLang="ko-KR" dirty="0"/>
              <a:t>8</a:t>
            </a:r>
            <a:r>
              <a:rPr lang="ko-KR" altLang="en-US" dirty="0"/>
              <a:t>년</a:t>
            </a:r>
            <a:r>
              <a:rPr lang="en-US" altLang="ko-KR" dirty="0"/>
              <a:t>, 9</a:t>
            </a:r>
            <a:r>
              <a:rPr lang="ko-KR" altLang="en-US" dirty="0"/>
              <a:t>년 만에 </a:t>
            </a:r>
            <a:r>
              <a:rPr lang="en-US" altLang="ko-KR" dirty="0"/>
              <a:t>G-STAR</a:t>
            </a:r>
            <a:r>
              <a:rPr lang="ko-KR" altLang="en-US" dirty="0"/>
              <a:t>에 참가하여 주목을 받음</a:t>
            </a:r>
            <a:r>
              <a:rPr lang="en-US" altLang="ko-KR" dirty="0"/>
              <a:t>. </a:t>
            </a:r>
            <a:r>
              <a:rPr lang="ko-KR" altLang="en-US" dirty="0"/>
              <a:t>빅</a:t>
            </a:r>
            <a:r>
              <a:rPr lang="en-US" altLang="ko-KR" dirty="0"/>
              <a:t>5 </a:t>
            </a:r>
            <a:r>
              <a:rPr lang="ko-KR" altLang="en-US" dirty="0"/>
              <a:t>게임사</a:t>
            </a:r>
            <a:r>
              <a:rPr lang="en-US" altLang="ko-KR" dirty="0"/>
              <a:t>(2022</a:t>
            </a:r>
            <a:r>
              <a:rPr lang="ko-KR" altLang="en-US" dirty="0"/>
              <a:t>년 매출 기준</a:t>
            </a:r>
            <a:r>
              <a:rPr lang="en-US" altLang="ko-KR" dirty="0"/>
              <a:t>) </a:t>
            </a:r>
            <a:r>
              <a:rPr lang="ko-KR" altLang="en-US" dirty="0"/>
              <a:t>중 </a:t>
            </a:r>
            <a:r>
              <a:rPr lang="en-US" altLang="ko-KR" dirty="0"/>
              <a:t>G-STAR 2022</a:t>
            </a:r>
            <a:r>
              <a:rPr lang="ko-KR" altLang="en-US" dirty="0"/>
              <a:t>에 참가였으나 </a:t>
            </a:r>
            <a:r>
              <a:rPr lang="en-US" altLang="ko-KR" dirty="0"/>
              <a:t>2023</a:t>
            </a:r>
            <a:r>
              <a:rPr lang="ko-KR" altLang="en-US" dirty="0"/>
              <a:t>에 참가하지 않은 넥슨은 일렉트로닉 아츠 코리아와 협력하여 </a:t>
            </a:r>
            <a:r>
              <a:rPr lang="en-US" altLang="ko-KR" dirty="0"/>
              <a:t>‘FC </a:t>
            </a:r>
            <a:r>
              <a:rPr lang="ko-KR" altLang="en-US" dirty="0"/>
              <a:t>온라인</a:t>
            </a:r>
            <a:r>
              <a:rPr lang="en-US" altLang="ko-KR" dirty="0"/>
              <a:t>’ </a:t>
            </a:r>
            <a:r>
              <a:rPr lang="ko-KR" altLang="en-US" dirty="0"/>
              <a:t>게임의 홍보 진행</a:t>
            </a:r>
            <a:endParaRPr lang="en-US" altLang="ko-KR" dirty="0"/>
          </a:p>
        </p:txBody>
      </p:sp>
      <p:sp>
        <p:nvSpPr>
          <p:cNvPr id="23" name="TextBox 22">
            <a:extLst>
              <a:ext uri="{FF2B5EF4-FFF2-40B4-BE49-F238E27FC236}">
                <a16:creationId xmlns:a16="http://schemas.microsoft.com/office/drawing/2014/main" id="{1CD73452-8382-44BF-803A-9BCF2CF1F33A}"/>
              </a:ext>
            </a:extLst>
          </p:cNvPr>
          <p:cNvSpPr txBox="1"/>
          <p:nvPr/>
        </p:nvSpPr>
        <p:spPr>
          <a:xfrm>
            <a:off x="496820" y="590918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8" name="텍스트 개체 틀 7">
            <a:extLst>
              <a:ext uri="{FF2B5EF4-FFF2-40B4-BE49-F238E27FC236}">
                <a16:creationId xmlns:a16="http://schemas.microsoft.com/office/drawing/2014/main" id="{7F8CF6F5-C947-4960-A61F-6D0A0F149084}"/>
              </a:ext>
            </a:extLst>
          </p:cNvPr>
          <p:cNvSpPr txBox="1">
            <a:spLocks/>
          </p:cNvSpPr>
          <p:nvPr/>
        </p:nvSpPr>
        <p:spPr>
          <a:xfrm>
            <a:off x="487867" y="2522010"/>
            <a:ext cx="2894400" cy="3394842"/>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8" name="직사각형 17">
            <a:extLst>
              <a:ext uri="{FF2B5EF4-FFF2-40B4-BE49-F238E27FC236}">
                <a16:creationId xmlns:a16="http://schemas.microsoft.com/office/drawing/2014/main" id="{FEF9F475-D9FC-4F29-B0AB-FC4DD2E6F2D2}"/>
              </a:ext>
            </a:extLst>
          </p:cNvPr>
          <p:cNvSpPr/>
          <p:nvPr/>
        </p:nvSpPr>
        <p:spPr>
          <a:xfrm>
            <a:off x="487865" y="2377295"/>
            <a:ext cx="2894400"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10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8</a:t>
            </a:r>
            <a:r>
              <a:rPr kumimoji="0" lang="ko-KR" altLang="en-US" sz="1200" b="1" i="0" u="none" strike="noStrike" kern="0" cap="none" spc="-10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년 만에 등장한 엔씨소프트</a:t>
            </a:r>
          </a:p>
        </p:txBody>
      </p:sp>
      <p:sp>
        <p:nvSpPr>
          <p:cNvPr id="20" name="TextBox 19">
            <a:extLst>
              <a:ext uri="{FF2B5EF4-FFF2-40B4-BE49-F238E27FC236}">
                <a16:creationId xmlns:a16="http://schemas.microsoft.com/office/drawing/2014/main" id="{E3B5C20E-EE1D-45D2-880D-AC5341FBE776}"/>
              </a:ext>
            </a:extLst>
          </p:cNvPr>
          <p:cNvSpPr txBox="1"/>
          <p:nvPr/>
        </p:nvSpPr>
        <p:spPr>
          <a:xfrm>
            <a:off x="546407" y="4796968"/>
            <a:ext cx="2801580" cy="890950"/>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엔씨소프트는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만에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참가를 하면서 많은 화제를 모음</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올해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12</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출시 예정인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및 콘솔 기반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MMORPG</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게임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쓰론 앤 리버티</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(TL)’</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와 함께 슈팅게임</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‘LLL’,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퍼즈업 아미토이</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종의 게임 홍보 진행</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8" name="모서리가 둥근 직사각형 43">
            <a:extLst>
              <a:ext uri="{FF2B5EF4-FFF2-40B4-BE49-F238E27FC236}">
                <a16:creationId xmlns:a16="http://schemas.microsoft.com/office/drawing/2014/main" id="{AC39355A-146A-4371-B4A3-42AE83178623}"/>
              </a:ext>
            </a:extLst>
          </p:cNvPr>
          <p:cNvSpPr/>
          <p:nvPr/>
        </p:nvSpPr>
        <p:spPr>
          <a:xfrm flipH="1">
            <a:off x="676072" y="2693991"/>
            <a:ext cx="253607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엔씨소프트 시연 부스</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41" name="타원 40">
            <a:extLst>
              <a:ext uri="{FF2B5EF4-FFF2-40B4-BE49-F238E27FC236}">
                <a16:creationId xmlns:a16="http://schemas.microsoft.com/office/drawing/2014/main" id="{F60B06A3-A5F7-49FC-9F7E-65EB2A9EA191}"/>
              </a:ext>
            </a:extLst>
          </p:cNvPr>
          <p:cNvSpPr/>
          <p:nvPr/>
        </p:nvSpPr>
        <p:spPr>
          <a:xfrm>
            <a:off x="490973" y="610806"/>
            <a:ext cx="303971" cy="30397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rPr>
              <a:t>1</a:t>
            </a:r>
            <a:endParaRPr kumimoji="0" lang="ko-KR" altLang="en-US"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grpSp>
        <p:nvGrpSpPr>
          <p:cNvPr id="48" name="그룹 47">
            <a:extLst>
              <a:ext uri="{FF2B5EF4-FFF2-40B4-BE49-F238E27FC236}">
                <a16:creationId xmlns:a16="http://schemas.microsoft.com/office/drawing/2014/main" id="{4FBD11B7-1616-4C55-95AE-1DCBFF9FD46F}"/>
              </a:ext>
            </a:extLst>
          </p:cNvPr>
          <p:cNvGrpSpPr/>
          <p:nvPr/>
        </p:nvGrpSpPr>
        <p:grpSpPr>
          <a:xfrm>
            <a:off x="487865" y="2008461"/>
            <a:ext cx="8928000" cy="276837"/>
            <a:chOff x="704850" y="2013298"/>
            <a:chExt cx="4140200" cy="276837"/>
          </a:xfrm>
        </p:grpSpPr>
        <p:sp>
          <p:nvSpPr>
            <p:cNvPr id="49" name="TextBox 48">
              <a:extLst>
                <a:ext uri="{FF2B5EF4-FFF2-40B4-BE49-F238E27FC236}">
                  <a16:creationId xmlns:a16="http://schemas.microsoft.com/office/drawing/2014/main" id="{4A58CDCF-26B8-494B-A8E3-6C4A7D74F384}"/>
                </a:ext>
              </a:extLst>
            </p:cNvPr>
            <p:cNvSpPr txBox="1"/>
            <p:nvPr/>
          </p:nvSpPr>
          <p:spPr>
            <a:xfrm>
              <a:off x="704850" y="2046854"/>
              <a:ext cx="159204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G-STAR</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에 다시 등장한 엔씨소프트와 스마일게이트</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0" name="직선 연결선 49">
              <a:extLst>
                <a:ext uri="{FF2B5EF4-FFF2-40B4-BE49-F238E27FC236}">
                  <a16:creationId xmlns:a16="http://schemas.microsoft.com/office/drawing/2014/main" id="{8202F368-DBA4-4E9F-98ED-3BAA6865F32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C9C9A469-B2E5-491C-AD60-1F748353749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텍스트 개체 틀 7">
            <a:extLst>
              <a:ext uri="{FF2B5EF4-FFF2-40B4-BE49-F238E27FC236}">
                <a16:creationId xmlns:a16="http://schemas.microsoft.com/office/drawing/2014/main" id="{5DFBA194-2513-4A3A-B75F-E126872EA9F7}"/>
              </a:ext>
            </a:extLst>
          </p:cNvPr>
          <p:cNvSpPr txBox="1">
            <a:spLocks/>
          </p:cNvSpPr>
          <p:nvPr/>
        </p:nvSpPr>
        <p:spPr>
          <a:xfrm>
            <a:off x="6510549" y="2513048"/>
            <a:ext cx="2894400" cy="3403804"/>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en-US" altLang="ko-KR"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1" name="직사각형 30">
            <a:extLst>
              <a:ext uri="{FF2B5EF4-FFF2-40B4-BE49-F238E27FC236}">
                <a16:creationId xmlns:a16="http://schemas.microsoft.com/office/drawing/2014/main" id="{EF7DE5AD-B0A5-4468-A71B-C236CA492DCD}"/>
              </a:ext>
            </a:extLst>
          </p:cNvPr>
          <p:cNvSpPr/>
          <p:nvPr/>
        </p:nvSpPr>
        <p:spPr>
          <a:xfrm>
            <a:off x="6510381" y="2373767"/>
            <a:ext cx="2894400"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넥슨</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EA</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와 함께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‘FC</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온라인</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홍보</a:t>
            </a:r>
          </a:p>
        </p:txBody>
      </p:sp>
      <p:sp>
        <p:nvSpPr>
          <p:cNvPr id="32" name="TextBox 31">
            <a:extLst>
              <a:ext uri="{FF2B5EF4-FFF2-40B4-BE49-F238E27FC236}">
                <a16:creationId xmlns:a16="http://schemas.microsoft.com/office/drawing/2014/main" id="{07B1FC9A-2B95-41D3-A3AF-37FF3B556140}"/>
              </a:ext>
            </a:extLst>
          </p:cNvPr>
          <p:cNvSpPr txBox="1"/>
          <p:nvPr/>
        </p:nvSpPr>
        <p:spPr>
          <a:xfrm>
            <a:off x="6597136" y="4762421"/>
            <a:ext cx="2656591" cy="1057662"/>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넥슨코리아는 코로나</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축소 운영했던 </a:t>
            </a:r>
            <a:b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2021</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 불참한 뒤</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작년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G-STAR</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에는 참석 후 올해에는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만에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불참</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자체 부스를 운영하는 대신 일렉트로닉 아츠와 함께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‘FC</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온라인</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홍보 및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‘FC</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프로 페스티벌</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진행</a:t>
            </a:r>
          </a:p>
        </p:txBody>
      </p:sp>
      <p:sp>
        <p:nvSpPr>
          <p:cNvPr id="40" name="모서리가 둥근 직사각형 43">
            <a:extLst>
              <a:ext uri="{FF2B5EF4-FFF2-40B4-BE49-F238E27FC236}">
                <a16:creationId xmlns:a16="http://schemas.microsoft.com/office/drawing/2014/main" id="{2BEEE3AE-4BD0-46E6-9239-C8030452C2F3}"/>
              </a:ext>
            </a:extLst>
          </p:cNvPr>
          <p:cNvSpPr/>
          <p:nvPr/>
        </p:nvSpPr>
        <p:spPr>
          <a:xfrm flipH="1">
            <a:off x="6633237" y="2684205"/>
            <a:ext cx="253607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일렉트로닉 아츠 부스</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15" name="텍스트 개체 틀 7">
            <a:extLst>
              <a:ext uri="{FF2B5EF4-FFF2-40B4-BE49-F238E27FC236}">
                <a16:creationId xmlns:a16="http://schemas.microsoft.com/office/drawing/2014/main" id="{D7A0380D-017E-DDD1-99EF-53A9D7DFF0E7}"/>
              </a:ext>
            </a:extLst>
          </p:cNvPr>
          <p:cNvSpPr txBox="1">
            <a:spLocks/>
          </p:cNvSpPr>
          <p:nvPr/>
        </p:nvSpPr>
        <p:spPr>
          <a:xfrm>
            <a:off x="3499208" y="2522010"/>
            <a:ext cx="2894400" cy="3394842"/>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6" name="직사각형 15">
            <a:extLst>
              <a:ext uri="{FF2B5EF4-FFF2-40B4-BE49-F238E27FC236}">
                <a16:creationId xmlns:a16="http://schemas.microsoft.com/office/drawing/2014/main" id="{158E92FB-4C7F-2267-CA78-8F486B20B507}"/>
              </a:ext>
            </a:extLst>
          </p:cNvPr>
          <p:cNvSpPr/>
          <p:nvPr/>
        </p:nvSpPr>
        <p:spPr>
          <a:xfrm>
            <a:off x="3498351" y="2369630"/>
            <a:ext cx="2894400"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10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9</a:t>
            </a:r>
            <a:r>
              <a:rPr kumimoji="0" lang="ko-KR" altLang="en-US" sz="1200" b="1" i="0" u="none" strike="noStrike" kern="0" cap="none" spc="-10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년 만에 참가한 스마일게이트</a:t>
            </a:r>
          </a:p>
        </p:txBody>
      </p:sp>
      <p:sp>
        <p:nvSpPr>
          <p:cNvPr id="17" name="TextBox 16">
            <a:extLst>
              <a:ext uri="{FF2B5EF4-FFF2-40B4-BE49-F238E27FC236}">
                <a16:creationId xmlns:a16="http://schemas.microsoft.com/office/drawing/2014/main" id="{57B5E8A4-275E-D010-F62D-26DC27156392}"/>
              </a:ext>
            </a:extLst>
          </p:cNvPr>
          <p:cNvSpPr txBox="1"/>
          <p:nvPr/>
        </p:nvSpPr>
        <p:spPr>
          <a:xfrm>
            <a:off x="3544843" y="4765497"/>
            <a:ext cx="2808148" cy="1121782"/>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스마일게이트도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9</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만에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 참가해 신작 게임 홍보를 진행함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개발 진행 중인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로스트아크 모바일</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시연을 포함하여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블루 프로토콜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 신작 게임을 소개함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스마일게이트는 ‘인디쇼케이스’의 후원 기업으로 참여하여 인디 게임 생태계 활성화 지원</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9" name="모서리가 둥근 직사각형 43">
            <a:extLst>
              <a:ext uri="{FF2B5EF4-FFF2-40B4-BE49-F238E27FC236}">
                <a16:creationId xmlns:a16="http://schemas.microsoft.com/office/drawing/2014/main" id="{8CF5C31C-7CC6-ADAE-95E9-E70DFBA963B4}"/>
              </a:ext>
            </a:extLst>
          </p:cNvPr>
          <p:cNvSpPr/>
          <p:nvPr/>
        </p:nvSpPr>
        <p:spPr>
          <a:xfrm flipH="1">
            <a:off x="3659126" y="2686326"/>
            <a:ext cx="253607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lang="ko-KR" altLang="en-US" sz="1000" b="1" dirty="0">
                <a:ln>
                  <a:solidFill>
                    <a:prstClr val="white">
                      <a:lumMod val="65000"/>
                      <a:alpha val="0"/>
                    </a:prstClr>
                  </a:solidFill>
                </a:ln>
                <a:solidFill>
                  <a:srgbClr val="0C233C"/>
                </a:solidFill>
                <a:latin typeface="KoPub돋움체 Medium" panose="00000600000000000000" pitchFamily="2" charset="-127"/>
                <a:ea typeface="KoPub돋움체 Medium" panose="00000600000000000000" pitchFamily="2" charset="-127"/>
              </a:rPr>
              <a:t>스마일게이트</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 시연 부스</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grpSp>
        <p:nvGrpSpPr>
          <p:cNvPr id="21" name="그룹 20">
            <a:extLst>
              <a:ext uri="{FF2B5EF4-FFF2-40B4-BE49-F238E27FC236}">
                <a16:creationId xmlns:a16="http://schemas.microsoft.com/office/drawing/2014/main" id="{C4B41E34-0940-8EA4-3B81-59F0E4908E20}"/>
              </a:ext>
            </a:extLst>
          </p:cNvPr>
          <p:cNvGrpSpPr/>
          <p:nvPr/>
        </p:nvGrpSpPr>
        <p:grpSpPr>
          <a:xfrm>
            <a:off x="6670199" y="2922881"/>
            <a:ext cx="2547035" cy="1748165"/>
            <a:chOff x="7373911" y="2918019"/>
            <a:chExt cx="2000378" cy="1372965"/>
          </a:xfrm>
        </p:grpSpPr>
        <p:pic>
          <p:nvPicPr>
            <p:cNvPr id="9" name="그림 8" descr="의류, 신발류, 사람, 텍스트이(가) 표시된 사진&#10;&#10;자동 생성된 설명">
              <a:extLst>
                <a:ext uri="{FF2B5EF4-FFF2-40B4-BE49-F238E27FC236}">
                  <a16:creationId xmlns:a16="http://schemas.microsoft.com/office/drawing/2014/main" id="{AFFB9A5E-515F-05A8-7C4C-6F872272ED4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7" b="21680"/>
            <a:stretch/>
          </p:blipFill>
          <p:spPr>
            <a:xfrm>
              <a:off x="7373911" y="2918019"/>
              <a:ext cx="2000378" cy="1372965"/>
            </a:xfrm>
            <a:prstGeom prst="rect">
              <a:avLst/>
            </a:prstGeom>
          </p:spPr>
        </p:pic>
        <p:sp>
          <p:nvSpPr>
            <p:cNvPr id="4" name="타원 3">
              <a:extLst>
                <a:ext uri="{FF2B5EF4-FFF2-40B4-BE49-F238E27FC236}">
                  <a16:creationId xmlns:a16="http://schemas.microsoft.com/office/drawing/2014/main" id="{3928E9BB-B51D-2BE9-44DE-931271D4C012}"/>
                </a:ext>
              </a:extLst>
            </p:cNvPr>
            <p:cNvSpPr/>
            <p:nvPr/>
          </p:nvSpPr>
          <p:spPr>
            <a:xfrm rot="1856021">
              <a:off x="8670671" y="3871692"/>
              <a:ext cx="45855" cy="666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6" name="타원 5">
              <a:extLst>
                <a:ext uri="{FF2B5EF4-FFF2-40B4-BE49-F238E27FC236}">
                  <a16:creationId xmlns:a16="http://schemas.microsoft.com/office/drawing/2014/main" id="{48BF5F31-8B4A-26AB-3CA2-B9A256AFFF3A}"/>
                </a:ext>
              </a:extLst>
            </p:cNvPr>
            <p:cNvSpPr/>
            <p:nvPr/>
          </p:nvSpPr>
          <p:spPr>
            <a:xfrm>
              <a:off x="7862011" y="3904992"/>
              <a:ext cx="45855" cy="50716"/>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grpSp>
      <p:grpSp>
        <p:nvGrpSpPr>
          <p:cNvPr id="14" name="그룹 13">
            <a:extLst>
              <a:ext uri="{FF2B5EF4-FFF2-40B4-BE49-F238E27FC236}">
                <a16:creationId xmlns:a16="http://schemas.microsoft.com/office/drawing/2014/main" id="{D0A33C11-B17C-08B1-DA72-7F24E6FFB70E}"/>
              </a:ext>
            </a:extLst>
          </p:cNvPr>
          <p:cNvGrpSpPr/>
          <p:nvPr/>
        </p:nvGrpSpPr>
        <p:grpSpPr>
          <a:xfrm>
            <a:off x="3566160" y="2918019"/>
            <a:ext cx="2762078" cy="1753027"/>
            <a:chOff x="4169664" y="2918019"/>
            <a:chExt cx="2762078" cy="1753027"/>
          </a:xfrm>
        </p:grpSpPr>
        <p:pic>
          <p:nvPicPr>
            <p:cNvPr id="5" name="그림 4" descr="의류, 사람, 청중, 군중이(가) 표시된 사진&#10;&#10;자동 생성된 설명">
              <a:extLst>
                <a:ext uri="{FF2B5EF4-FFF2-40B4-BE49-F238E27FC236}">
                  <a16:creationId xmlns:a16="http://schemas.microsoft.com/office/drawing/2014/main" id="{F2E79EB5-1FD8-0F27-A190-683B67630D0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285" r="-138"/>
            <a:stretch/>
          </p:blipFill>
          <p:spPr>
            <a:xfrm>
              <a:off x="4169664" y="2918019"/>
              <a:ext cx="2762078" cy="1753027"/>
            </a:xfrm>
            <a:prstGeom prst="rect">
              <a:avLst/>
            </a:prstGeom>
          </p:spPr>
        </p:pic>
        <p:sp>
          <p:nvSpPr>
            <p:cNvPr id="8" name="타원 7">
              <a:extLst>
                <a:ext uri="{FF2B5EF4-FFF2-40B4-BE49-F238E27FC236}">
                  <a16:creationId xmlns:a16="http://schemas.microsoft.com/office/drawing/2014/main" id="{BAEF11A0-2626-5E8E-3AD4-DF036A15A593}"/>
                </a:ext>
              </a:extLst>
            </p:cNvPr>
            <p:cNvSpPr/>
            <p:nvPr/>
          </p:nvSpPr>
          <p:spPr>
            <a:xfrm>
              <a:off x="4775911" y="4573702"/>
              <a:ext cx="45855" cy="666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grpSp>
      <p:grpSp>
        <p:nvGrpSpPr>
          <p:cNvPr id="13" name="그룹 12">
            <a:extLst>
              <a:ext uri="{FF2B5EF4-FFF2-40B4-BE49-F238E27FC236}">
                <a16:creationId xmlns:a16="http://schemas.microsoft.com/office/drawing/2014/main" id="{40E6A32E-0DEC-1EB9-6C5D-AB6A621EC85A}"/>
              </a:ext>
            </a:extLst>
          </p:cNvPr>
          <p:cNvGrpSpPr/>
          <p:nvPr/>
        </p:nvGrpSpPr>
        <p:grpSpPr>
          <a:xfrm>
            <a:off x="552953" y="2918019"/>
            <a:ext cx="2761753" cy="1753027"/>
            <a:chOff x="671825" y="2918019"/>
            <a:chExt cx="2761753" cy="1753027"/>
          </a:xfrm>
        </p:grpSpPr>
        <p:pic>
          <p:nvPicPr>
            <p:cNvPr id="7" name="그림 6" descr="의류, 사람, 청중, 군중이(가) 표시된 사진&#10;&#10;자동 생성된 설명">
              <a:extLst>
                <a:ext uri="{FF2B5EF4-FFF2-40B4-BE49-F238E27FC236}">
                  <a16:creationId xmlns:a16="http://schemas.microsoft.com/office/drawing/2014/main" id="{40EF05A6-D473-BF02-5758-45C1666B809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4851"/>
            <a:stretch/>
          </p:blipFill>
          <p:spPr>
            <a:xfrm>
              <a:off x="671825" y="2918019"/>
              <a:ext cx="2761753" cy="1753027"/>
            </a:xfrm>
            <a:prstGeom prst="rect">
              <a:avLst/>
            </a:prstGeom>
          </p:spPr>
        </p:pic>
        <p:sp>
          <p:nvSpPr>
            <p:cNvPr id="10" name="타원 9">
              <a:extLst>
                <a:ext uri="{FF2B5EF4-FFF2-40B4-BE49-F238E27FC236}">
                  <a16:creationId xmlns:a16="http://schemas.microsoft.com/office/drawing/2014/main" id="{CC16390C-8AC4-47A2-7E92-09591C1F2E54}"/>
                </a:ext>
              </a:extLst>
            </p:cNvPr>
            <p:cNvSpPr/>
            <p:nvPr/>
          </p:nvSpPr>
          <p:spPr>
            <a:xfrm>
              <a:off x="2295278" y="4490694"/>
              <a:ext cx="45855" cy="666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1" name="타원 10">
              <a:extLst>
                <a:ext uri="{FF2B5EF4-FFF2-40B4-BE49-F238E27FC236}">
                  <a16:creationId xmlns:a16="http://schemas.microsoft.com/office/drawing/2014/main" id="{0155A034-79B6-EE10-4497-3B94E25AAC91}"/>
                </a:ext>
              </a:extLst>
            </p:cNvPr>
            <p:cNvSpPr/>
            <p:nvPr/>
          </p:nvSpPr>
          <p:spPr>
            <a:xfrm>
              <a:off x="1747833" y="4568298"/>
              <a:ext cx="45855" cy="666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2" name="타원 11">
              <a:extLst>
                <a:ext uri="{FF2B5EF4-FFF2-40B4-BE49-F238E27FC236}">
                  <a16:creationId xmlns:a16="http://schemas.microsoft.com/office/drawing/2014/main" id="{6A64FC5B-57FB-590A-8D01-4B4889F5D8E1}"/>
                </a:ext>
              </a:extLst>
            </p:cNvPr>
            <p:cNvSpPr/>
            <p:nvPr/>
          </p:nvSpPr>
          <p:spPr>
            <a:xfrm>
              <a:off x="2979256" y="4571679"/>
              <a:ext cx="93553" cy="6659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grpSp>
    </p:spTree>
    <p:extLst>
      <p:ext uri="{BB962C8B-B14F-4D97-AF65-F5344CB8AC3E}">
        <p14:creationId xmlns:p14="http://schemas.microsoft.com/office/powerpoint/2010/main" val="78344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    게임 생태계를 파고드는 </a:t>
            </a:r>
            <a:r>
              <a:rPr lang="en-US" altLang="ko-KR" dirty="0"/>
              <a:t>AI(</a:t>
            </a:r>
            <a:r>
              <a:rPr lang="ko-KR" altLang="en-US" dirty="0"/>
              <a:t>인공지능</a:t>
            </a:r>
            <a:r>
              <a:rPr lang="en-US" altLang="ko-KR" dirty="0"/>
              <a:t>)</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네이버 클라우드</a:t>
            </a:r>
            <a:r>
              <a:rPr lang="en-US" altLang="ko-KR" dirty="0"/>
              <a:t>, </a:t>
            </a:r>
            <a:r>
              <a:rPr lang="ko-KR" altLang="en-US" dirty="0"/>
              <a:t>마이크로소프트</a:t>
            </a:r>
            <a:r>
              <a:rPr lang="en-US" altLang="ko-KR" dirty="0"/>
              <a:t>, </a:t>
            </a:r>
            <a:r>
              <a:rPr lang="ko-KR" altLang="en-US" dirty="0"/>
              <a:t>하이브에서 인수한 음성 </a:t>
            </a:r>
            <a:r>
              <a:rPr lang="en-US" altLang="ko-KR" dirty="0"/>
              <a:t>AI </a:t>
            </a:r>
            <a:r>
              <a:rPr lang="ko-KR" altLang="en-US" dirty="0"/>
              <a:t>기업 수퍼톤 등은 </a:t>
            </a:r>
            <a:r>
              <a:rPr lang="en-US" altLang="ko-KR" dirty="0"/>
              <a:t>G-CON(</a:t>
            </a:r>
            <a:r>
              <a:rPr lang="ko-KR" altLang="en-US" dirty="0"/>
              <a:t>국제 게임 컨퍼런스</a:t>
            </a:r>
            <a:r>
              <a:rPr lang="en-US" altLang="ko-KR" dirty="0"/>
              <a:t>) </a:t>
            </a:r>
            <a:r>
              <a:rPr lang="ko-KR" altLang="en-US" dirty="0"/>
              <a:t>및 </a:t>
            </a:r>
            <a:br>
              <a:rPr lang="en-US" altLang="ko-KR" dirty="0"/>
            </a:br>
            <a:r>
              <a:rPr lang="en-US" altLang="ko-KR" dirty="0"/>
              <a:t>G-STAR BTB</a:t>
            </a:r>
            <a:r>
              <a:rPr lang="ko-KR" altLang="en-US" dirty="0"/>
              <a:t>관에 참여하여</a:t>
            </a:r>
            <a:r>
              <a:rPr lang="en-US" altLang="ko-KR" dirty="0"/>
              <a:t>, </a:t>
            </a:r>
            <a:r>
              <a:rPr lang="ko-KR" altLang="en-US" dirty="0"/>
              <a:t>게임 산업 내 </a:t>
            </a:r>
            <a:r>
              <a:rPr lang="en-US" altLang="ko-KR" dirty="0"/>
              <a:t>AI(</a:t>
            </a:r>
            <a:r>
              <a:rPr lang="ko-KR" altLang="en-US" dirty="0"/>
              <a:t>인공지능</a:t>
            </a:r>
            <a:r>
              <a:rPr lang="en-US" altLang="ko-KR" dirty="0"/>
              <a:t>) </a:t>
            </a:r>
            <a:r>
              <a:rPr lang="ko-KR" altLang="en-US" dirty="0"/>
              <a:t>활용 사례와 생산성 혁신 가능성을 제시</a:t>
            </a:r>
            <a:endParaRPr lang="en-US" altLang="ko-KR" dirty="0"/>
          </a:p>
        </p:txBody>
      </p:sp>
      <p:sp>
        <p:nvSpPr>
          <p:cNvPr id="24" name="텍스트 개체 틀 7">
            <a:extLst>
              <a:ext uri="{FF2B5EF4-FFF2-40B4-BE49-F238E27FC236}">
                <a16:creationId xmlns:a16="http://schemas.microsoft.com/office/drawing/2014/main" id="{92AB01C5-CAE5-4AF9-9321-D646A09E7EBF}"/>
              </a:ext>
            </a:extLst>
          </p:cNvPr>
          <p:cNvSpPr txBox="1">
            <a:spLocks/>
          </p:cNvSpPr>
          <p:nvPr/>
        </p:nvSpPr>
        <p:spPr>
          <a:xfrm>
            <a:off x="6521116" y="2852262"/>
            <a:ext cx="2895933" cy="3024664"/>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r>
              <a:rPr kumimoji="0" lang="en-US" altLang="ko-KR"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rPr>
              <a:t> </a:t>
            </a: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22312BE6-AC1B-40FC-829F-66BDC1227BC5}"/>
              </a:ext>
            </a:extLst>
          </p:cNvPr>
          <p:cNvSpPr/>
          <p:nvPr/>
        </p:nvSpPr>
        <p:spPr>
          <a:xfrm>
            <a:off x="6521370" y="2575061"/>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BTB</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관의 음성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AI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기업 수퍼톤 전시 모습</a:t>
            </a:r>
          </a:p>
        </p:txBody>
      </p:sp>
      <p:grpSp>
        <p:nvGrpSpPr>
          <p:cNvPr id="27" name="그룹 26">
            <a:extLst>
              <a:ext uri="{FF2B5EF4-FFF2-40B4-BE49-F238E27FC236}">
                <a16:creationId xmlns:a16="http://schemas.microsoft.com/office/drawing/2014/main" id="{23FEDD7C-9E5C-42CB-AC10-C2DD73FF4C1C}"/>
              </a:ext>
            </a:extLst>
          </p:cNvPr>
          <p:cNvGrpSpPr/>
          <p:nvPr/>
        </p:nvGrpSpPr>
        <p:grpSpPr>
          <a:xfrm>
            <a:off x="489000" y="2178770"/>
            <a:ext cx="8928000" cy="276837"/>
            <a:chOff x="704850" y="2013298"/>
            <a:chExt cx="4140200" cy="276837"/>
          </a:xfrm>
        </p:grpSpPr>
        <p:sp>
          <p:nvSpPr>
            <p:cNvPr id="31" name="TextBox 30">
              <a:extLst>
                <a:ext uri="{FF2B5EF4-FFF2-40B4-BE49-F238E27FC236}">
                  <a16:creationId xmlns:a16="http://schemas.microsoft.com/office/drawing/2014/main" id="{0186495E-6CDA-407A-A2B5-D9082607FE90}"/>
                </a:ext>
              </a:extLst>
            </p:cNvPr>
            <p:cNvSpPr txBox="1"/>
            <p:nvPr/>
          </p:nvSpPr>
          <p:spPr>
            <a:xfrm>
              <a:off x="704850" y="2046854"/>
              <a:ext cx="321695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게임 산업 내 생성형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의 활용 관련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G-CON(</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국제 게임 컨퍼런스</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및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G-STAR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내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AI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전문 기업 전시 모습</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2" name="직선 연결선 31">
              <a:extLst>
                <a:ext uri="{FF2B5EF4-FFF2-40B4-BE49-F238E27FC236}">
                  <a16:creationId xmlns:a16="http://schemas.microsoft.com/office/drawing/2014/main" id="{81B9C743-5893-4CB6-BF7A-1CDB385877E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B3417A9-29A4-4728-84F0-357EDE45116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CD73452-8382-44BF-803A-9BCF2CF1F33A}"/>
              </a:ext>
            </a:extLst>
          </p:cNvPr>
          <p:cNvSpPr txBox="1"/>
          <p:nvPr/>
        </p:nvSpPr>
        <p:spPr>
          <a:xfrm>
            <a:off x="496820" y="590918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 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8" name="텍스트 개체 틀 7">
            <a:extLst>
              <a:ext uri="{FF2B5EF4-FFF2-40B4-BE49-F238E27FC236}">
                <a16:creationId xmlns:a16="http://schemas.microsoft.com/office/drawing/2014/main" id="{7F8CF6F5-C947-4960-A61F-6D0A0F149084}"/>
              </a:ext>
            </a:extLst>
          </p:cNvPr>
          <p:cNvSpPr txBox="1">
            <a:spLocks/>
          </p:cNvSpPr>
          <p:nvPr/>
        </p:nvSpPr>
        <p:spPr>
          <a:xfrm>
            <a:off x="487868" y="2860332"/>
            <a:ext cx="2895933" cy="3016700"/>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5" name="직사각형 34">
            <a:extLst>
              <a:ext uri="{FF2B5EF4-FFF2-40B4-BE49-F238E27FC236}">
                <a16:creationId xmlns:a16="http://schemas.microsoft.com/office/drawing/2014/main" id="{C97E4687-1263-4C94-B86C-364D4EDD54B3}"/>
              </a:ext>
            </a:extLst>
          </p:cNvPr>
          <p:cNvSpPr/>
          <p:nvPr/>
        </p:nvSpPr>
        <p:spPr>
          <a:xfrm>
            <a:off x="488122" y="2584024"/>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XXX</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시장 카테고리</a:t>
            </a:r>
          </a:p>
        </p:txBody>
      </p:sp>
      <p:sp>
        <p:nvSpPr>
          <p:cNvPr id="36" name="텍스트 개체 틀 7">
            <a:extLst>
              <a:ext uri="{FF2B5EF4-FFF2-40B4-BE49-F238E27FC236}">
                <a16:creationId xmlns:a16="http://schemas.microsoft.com/office/drawing/2014/main" id="{B327BAE4-7D3C-4276-867E-FC153CC67539}"/>
              </a:ext>
            </a:extLst>
          </p:cNvPr>
          <p:cNvSpPr txBox="1">
            <a:spLocks/>
          </p:cNvSpPr>
          <p:nvPr/>
        </p:nvSpPr>
        <p:spPr>
          <a:xfrm>
            <a:off x="3500010" y="2852259"/>
            <a:ext cx="2895933" cy="3024667"/>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rtl="0" eaLnBrk="1" fontAlgn="auto" latinLnBrk="0" hangingPunct="1">
              <a:lnSpc>
                <a:spcPct val="110000"/>
              </a:lnSpc>
              <a:spcBef>
                <a:spcPts val="0"/>
              </a:spcBef>
              <a:spcAft>
                <a:spcPts val="500"/>
              </a:spcAft>
              <a:buClrTx/>
              <a:buSzTx/>
              <a:buFont typeface="Arial" panose="020B0604020202020204" pitchFamily="34" charset="0"/>
              <a:buChar char="•"/>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7" name="직사각형 36">
            <a:extLst>
              <a:ext uri="{FF2B5EF4-FFF2-40B4-BE49-F238E27FC236}">
                <a16:creationId xmlns:a16="http://schemas.microsoft.com/office/drawing/2014/main" id="{99506950-2968-4A89-9E34-C7B00695D0FA}"/>
              </a:ext>
            </a:extLst>
          </p:cNvPr>
          <p:cNvSpPr/>
          <p:nvPr/>
        </p:nvSpPr>
        <p:spPr>
          <a:xfrm>
            <a:off x="3500264" y="2575059"/>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MS,</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G-CON</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에서 게임 내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AI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활용 방향 제시</a:t>
            </a:r>
          </a:p>
        </p:txBody>
      </p:sp>
      <p:sp>
        <p:nvSpPr>
          <p:cNvPr id="18" name="직사각형 17">
            <a:extLst>
              <a:ext uri="{FF2B5EF4-FFF2-40B4-BE49-F238E27FC236}">
                <a16:creationId xmlns:a16="http://schemas.microsoft.com/office/drawing/2014/main" id="{FEF9F475-D9FC-4F29-B0AB-FC4DD2E6F2D2}"/>
              </a:ext>
            </a:extLst>
          </p:cNvPr>
          <p:cNvSpPr/>
          <p:nvPr/>
        </p:nvSpPr>
        <p:spPr>
          <a:xfrm>
            <a:off x="488122" y="2575635"/>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네이버 클라우드</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창작과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AI</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관련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G-CON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발표</a:t>
            </a:r>
          </a:p>
        </p:txBody>
      </p:sp>
      <p:sp>
        <p:nvSpPr>
          <p:cNvPr id="20" name="TextBox 19">
            <a:extLst>
              <a:ext uri="{FF2B5EF4-FFF2-40B4-BE49-F238E27FC236}">
                <a16:creationId xmlns:a16="http://schemas.microsoft.com/office/drawing/2014/main" id="{E3B5C20E-EE1D-45D2-880D-AC5341FBE776}"/>
              </a:ext>
            </a:extLst>
          </p:cNvPr>
          <p:cNvSpPr txBox="1"/>
          <p:nvPr/>
        </p:nvSpPr>
        <p:spPr>
          <a:xfrm>
            <a:off x="583080" y="4652203"/>
            <a:ext cx="2877763" cy="123110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네이버 클라우드 하정우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센터장은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초거대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시대의 컨텐츠 창작 그리고 게임 산업</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주제로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G-CON</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 기조 연설 진행</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네이버의 초대규모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하이퍼클로바</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X’</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게임</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산업 내 활용 방안 등을 제시</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자국의 언어와 문화 등에 대한 이해가 높은 자체 초거대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보유의 중요성 및 창작에 있어서 인간과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협업 중요성 또한 강조</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6" name="TextBox 25">
            <a:extLst>
              <a:ext uri="{FF2B5EF4-FFF2-40B4-BE49-F238E27FC236}">
                <a16:creationId xmlns:a16="http://schemas.microsoft.com/office/drawing/2014/main" id="{E605B17C-22FD-4A7A-8C10-CBA5F128FFA5}"/>
              </a:ext>
            </a:extLst>
          </p:cNvPr>
          <p:cNvSpPr txBox="1"/>
          <p:nvPr/>
        </p:nvSpPr>
        <p:spPr>
          <a:xfrm>
            <a:off x="3604428" y="4667896"/>
            <a:ext cx="2791503"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MS Xbox Gaming 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총괄 하이옌 장은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기업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Inworld AI</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와 파트너십을 체결하여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기술을 활용한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NPC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구현</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네러티브 생성 등의 예시를 시연</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Azure</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개발자 경험 담당 파트너 디렉터 앨버트 창은 최신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GitHub Copilot Business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기능을 소개하며</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게임 개발에 있어서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활용 방향 등을 제시</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4" name="TextBox 33">
            <a:extLst>
              <a:ext uri="{FF2B5EF4-FFF2-40B4-BE49-F238E27FC236}">
                <a16:creationId xmlns:a16="http://schemas.microsoft.com/office/drawing/2014/main" id="{B7E8A7E1-A071-4DA7-BBAD-6DD97B3DA502}"/>
              </a:ext>
            </a:extLst>
          </p:cNvPr>
          <p:cNvSpPr txBox="1"/>
          <p:nvPr/>
        </p:nvSpPr>
        <p:spPr>
          <a:xfrm>
            <a:off x="6598411" y="4718569"/>
            <a:ext cx="2724509"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음성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기술 기업 수퍼톤은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BTB</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관에서 문자</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음성 변환</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(TTS, Text to Speech)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기술 기반의 목소리 생성 기능 ‘스크린플레이</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및 사용자의 목소리를 표현하고 싶은 캐릭터 목소리로 실시간 변환해주는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AI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음성 서비스인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프로젝트 시프트</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'(Project Shift)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등을 공개</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8" name="모서리가 둥근 직사각형 43">
            <a:extLst>
              <a:ext uri="{FF2B5EF4-FFF2-40B4-BE49-F238E27FC236}">
                <a16:creationId xmlns:a16="http://schemas.microsoft.com/office/drawing/2014/main" id="{AC39355A-146A-4371-B4A3-42AE83178623}"/>
              </a:ext>
            </a:extLst>
          </p:cNvPr>
          <p:cNvSpPr/>
          <p:nvPr/>
        </p:nvSpPr>
        <p:spPr>
          <a:xfrm flipH="1">
            <a:off x="-260020" y="2869601"/>
            <a:ext cx="439143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네이버 클라우드 </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AI Innovation </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센터장 하정우</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39" name="모서리가 둥근 직사각형 43">
            <a:extLst>
              <a:ext uri="{FF2B5EF4-FFF2-40B4-BE49-F238E27FC236}">
                <a16:creationId xmlns:a16="http://schemas.microsoft.com/office/drawing/2014/main" id="{0AFEF631-0903-477A-9774-3D26D6C4E1F9}"/>
              </a:ext>
            </a:extLst>
          </p:cNvPr>
          <p:cNvSpPr/>
          <p:nvPr/>
        </p:nvSpPr>
        <p:spPr>
          <a:xfrm flipH="1">
            <a:off x="2752255" y="2875370"/>
            <a:ext cx="439143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&lt;MS</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Azure </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개발자 경험 담당 파트너 디렉터 앨버트 창</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2" name="타원 1">
            <a:extLst>
              <a:ext uri="{FF2B5EF4-FFF2-40B4-BE49-F238E27FC236}">
                <a16:creationId xmlns:a16="http://schemas.microsoft.com/office/drawing/2014/main" id="{CFC89AD7-C5A0-E0B3-47DA-ED1CE75F00B1}"/>
              </a:ext>
            </a:extLst>
          </p:cNvPr>
          <p:cNvSpPr/>
          <p:nvPr/>
        </p:nvSpPr>
        <p:spPr>
          <a:xfrm>
            <a:off x="490973" y="610806"/>
            <a:ext cx="303971" cy="30397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rPr>
              <a:t>2</a:t>
            </a:r>
            <a:endParaRPr kumimoji="0" lang="ko-KR" altLang="en-US"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pic>
        <p:nvPicPr>
          <p:cNvPr id="5" name="그림 4" descr="텍스트, 인간의 얼굴, 만화 영화, 실내이(가) 표시된 사진&#10;&#10;자동 생성된 설명">
            <a:extLst>
              <a:ext uri="{FF2B5EF4-FFF2-40B4-BE49-F238E27FC236}">
                <a16:creationId xmlns:a16="http://schemas.microsoft.com/office/drawing/2014/main" id="{C23C780D-B04B-55A6-6751-3CB6ECF137D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4184" y="3074219"/>
            <a:ext cx="2543029" cy="1509393"/>
          </a:xfrm>
          <a:prstGeom prst="rect">
            <a:avLst/>
          </a:prstGeom>
        </p:spPr>
      </p:pic>
      <p:pic>
        <p:nvPicPr>
          <p:cNvPr id="7" name="그림 6" descr="텍스트, 의류, 사람, 실내이(가) 표시된 사진&#10;&#10;자동 생성된 설명">
            <a:extLst>
              <a:ext uri="{FF2B5EF4-FFF2-40B4-BE49-F238E27FC236}">
                <a16:creationId xmlns:a16="http://schemas.microsoft.com/office/drawing/2014/main" id="{4580CDE2-FD5D-7B66-6B36-3D95F0133DB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67965" y="2964424"/>
            <a:ext cx="2622194" cy="1628124"/>
          </a:xfrm>
          <a:prstGeom prst="rect">
            <a:avLst/>
          </a:prstGeom>
        </p:spPr>
      </p:pic>
      <p:pic>
        <p:nvPicPr>
          <p:cNvPr id="6" name="그림 5" descr="텍스트, 의류, 사람, 실내이(가) 표시된 사진&#10;&#10;자동 생성된 설명">
            <a:extLst>
              <a:ext uri="{FF2B5EF4-FFF2-40B4-BE49-F238E27FC236}">
                <a16:creationId xmlns:a16="http://schemas.microsoft.com/office/drawing/2014/main" id="{AF27A4AD-49E2-076D-A3E0-78B1A9C5B37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660002" y="3084928"/>
            <a:ext cx="2550298" cy="1576278"/>
          </a:xfrm>
          <a:prstGeom prst="rect">
            <a:avLst/>
          </a:prstGeom>
        </p:spPr>
      </p:pic>
      <p:sp>
        <p:nvSpPr>
          <p:cNvPr id="4" name="타원 3">
            <a:extLst>
              <a:ext uri="{FF2B5EF4-FFF2-40B4-BE49-F238E27FC236}">
                <a16:creationId xmlns:a16="http://schemas.microsoft.com/office/drawing/2014/main" id="{311BEBD4-8706-B172-97C7-B6865DE0B00F}"/>
              </a:ext>
            </a:extLst>
          </p:cNvPr>
          <p:cNvSpPr/>
          <p:nvPr/>
        </p:nvSpPr>
        <p:spPr>
          <a:xfrm>
            <a:off x="9206199" y="3679014"/>
            <a:ext cx="78644" cy="116462"/>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8" name="타원 7">
            <a:extLst>
              <a:ext uri="{FF2B5EF4-FFF2-40B4-BE49-F238E27FC236}">
                <a16:creationId xmlns:a16="http://schemas.microsoft.com/office/drawing/2014/main" id="{6AEE32B5-6173-5D12-F033-89518F781DDE}"/>
              </a:ext>
            </a:extLst>
          </p:cNvPr>
          <p:cNvSpPr/>
          <p:nvPr/>
        </p:nvSpPr>
        <p:spPr>
          <a:xfrm>
            <a:off x="9240411" y="4170754"/>
            <a:ext cx="45719" cy="77477"/>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3135372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    서브컬처 게임의 주류화</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서브컬처 장르 게임의 높아진 인기를 반영하여 </a:t>
            </a:r>
            <a:r>
              <a:rPr lang="en-US" altLang="ko-KR" dirty="0"/>
              <a:t>G-STAR 2023</a:t>
            </a:r>
            <a:r>
              <a:rPr lang="ko-KR" altLang="en-US" dirty="0"/>
              <a:t>에서는 </a:t>
            </a:r>
            <a:r>
              <a:rPr lang="en-US" altLang="ko-KR" dirty="0"/>
              <a:t>‘</a:t>
            </a:r>
            <a:r>
              <a:rPr lang="ko-KR" altLang="en-US" dirty="0"/>
              <a:t>서브컬처 게임 페스티벌</a:t>
            </a:r>
            <a:r>
              <a:rPr lang="en-US" altLang="ko-KR" dirty="0"/>
              <a:t>’</a:t>
            </a:r>
            <a:r>
              <a:rPr lang="ko-KR" altLang="en-US" dirty="0"/>
              <a:t>이 신설되어 관련 굿즈 마켓</a:t>
            </a:r>
            <a:r>
              <a:rPr lang="en-US" altLang="ko-KR" dirty="0"/>
              <a:t>, </a:t>
            </a:r>
            <a:r>
              <a:rPr lang="ko-KR" altLang="en-US" dirty="0"/>
              <a:t>코스프레 행사</a:t>
            </a:r>
            <a:r>
              <a:rPr lang="en-US" altLang="ko-KR" dirty="0"/>
              <a:t> </a:t>
            </a:r>
            <a:r>
              <a:rPr lang="ko-KR" altLang="en-US" dirty="0"/>
              <a:t>등 팬들이 참여할 수 있는 여러 이벤트가 진행되었으며</a:t>
            </a:r>
            <a:r>
              <a:rPr lang="en-US" altLang="ko-KR" dirty="0"/>
              <a:t>, </a:t>
            </a:r>
            <a:r>
              <a:rPr lang="ko-KR" altLang="en-US" dirty="0"/>
              <a:t>국내외 다양한 게임사에서도 서브컬처 장르 게임 다수를 선보이며 호응을 얻음</a:t>
            </a:r>
            <a:endParaRPr lang="en-US" altLang="ko-KR" dirty="0"/>
          </a:p>
        </p:txBody>
      </p:sp>
      <p:sp>
        <p:nvSpPr>
          <p:cNvPr id="24" name="텍스트 개체 틀 7">
            <a:extLst>
              <a:ext uri="{FF2B5EF4-FFF2-40B4-BE49-F238E27FC236}">
                <a16:creationId xmlns:a16="http://schemas.microsoft.com/office/drawing/2014/main" id="{92AB01C5-CAE5-4AF9-9321-D646A09E7EBF}"/>
              </a:ext>
            </a:extLst>
          </p:cNvPr>
          <p:cNvSpPr txBox="1">
            <a:spLocks/>
          </p:cNvSpPr>
          <p:nvPr/>
        </p:nvSpPr>
        <p:spPr>
          <a:xfrm>
            <a:off x="6521116" y="2852262"/>
            <a:ext cx="2895933" cy="3024664"/>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22312BE6-AC1B-40FC-829F-66BDC1227BC5}"/>
              </a:ext>
            </a:extLst>
          </p:cNvPr>
          <p:cNvSpPr/>
          <p:nvPr/>
        </p:nvSpPr>
        <p:spPr>
          <a:xfrm>
            <a:off x="6521370" y="2575061"/>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중국 하이퍼그리프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엑스 아스트리스</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코스프레</a:t>
            </a:r>
          </a:p>
        </p:txBody>
      </p:sp>
      <p:grpSp>
        <p:nvGrpSpPr>
          <p:cNvPr id="27" name="그룹 26">
            <a:extLst>
              <a:ext uri="{FF2B5EF4-FFF2-40B4-BE49-F238E27FC236}">
                <a16:creationId xmlns:a16="http://schemas.microsoft.com/office/drawing/2014/main" id="{23FEDD7C-9E5C-42CB-AC10-C2DD73FF4C1C}"/>
              </a:ext>
            </a:extLst>
          </p:cNvPr>
          <p:cNvGrpSpPr/>
          <p:nvPr/>
        </p:nvGrpSpPr>
        <p:grpSpPr>
          <a:xfrm>
            <a:off x="489000" y="2178770"/>
            <a:ext cx="8928000" cy="276837"/>
            <a:chOff x="704850" y="2013298"/>
            <a:chExt cx="4140200" cy="276837"/>
          </a:xfrm>
        </p:grpSpPr>
        <p:sp>
          <p:nvSpPr>
            <p:cNvPr id="31" name="TextBox 30">
              <a:extLst>
                <a:ext uri="{FF2B5EF4-FFF2-40B4-BE49-F238E27FC236}">
                  <a16:creationId xmlns:a16="http://schemas.microsoft.com/office/drawing/2014/main" id="{0186495E-6CDA-407A-A2B5-D9082607FE90}"/>
                </a:ext>
              </a:extLst>
            </p:cNvPr>
            <p:cNvSpPr txBox="1"/>
            <p:nvPr/>
          </p:nvSpPr>
          <p:spPr>
            <a:xfrm>
              <a:off x="704850" y="2046854"/>
              <a:ext cx="352330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G-STAR</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2023</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에서 새롭게 진행된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서브컬처 게임 페스티벌</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및 국내외 게임사의 서브컬처 게임 부대행사 진행 모습</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2" name="직선 연결선 31">
              <a:extLst>
                <a:ext uri="{FF2B5EF4-FFF2-40B4-BE49-F238E27FC236}">
                  <a16:creationId xmlns:a16="http://schemas.microsoft.com/office/drawing/2014/main" id="{81B9C743-5893-4CB6-BF7A-1CDB385877E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B3417A9-29A4-4728-84F0-357EDE45116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CD73452-8382-44BF-803A-9BCF2CF1F33A}"/>
              </a:ext>
            </a:extLst>
          </p:cNvPr>
          <p:cNvSpPr txBox="1"/>
          <p:nvPr/>
        </p:nvSpPr>
        <p:spPr>
          <a:xfrm>
            <a:off x="496820" y="590918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 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8" name="텍스트 개체 틀 7">
            <a:extLst>
              <a:ext uri="{FF2B5EF4-FFF2-40B4-BE49-F238E27FC236}">
                <a16:creationId xmlns:a16="http://schemas.microsoft.com/office/drawing/2014/main" id="{7F8CF6F5-C947-4960-A61F-6D0A0F149084}"/>
              </a:ext>
            </a:extLst>
          </p:cNvPr>
          <p:cNvSpPr txBox="1">
            <a:spLocks/>
          </p:cNvSpPr>
          <p:nvPr/>
        </p:nvSpPr>
        <p:spPr>
          <a:xfrm>
            <a:off x="487868" y="2860332"/>
            <a:ext cx="2895933" cy="3016700"/>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5" name="직사각형 34">
            <a:extLst>
              <a:ext uri="{FF2B5EF4-FFF2-40B4-BE49-F238E27FC236}">
                <a16:creationId xmlns:a16="http://schemas.microsoft.com/office/drawing/2014/main" id="{C97E4687-1263-4C94-B86C-364D4EDD54B3}"/>
              </a:ext>
            </a:extLst>
          </p:cNvPr>
          <p:cNvSpPr/>
          <p:nvPr/>
        </p:nvSpPr>
        <p:spPr>
          <a:xfrm>
            <a:off x="488122" y="2584024"/>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XXX</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시장 카테고리</a:t>
            </a:r>
          </a:p>
        </p:txBody>
      </p:sp>
      <p:sp>
        <p:nvSpPr>
          <p:cNvPr id="36" name="텍스트 개체 틀 7">
            <a:extLst>
              <a:ext uri="{FF2B5EF4-FFF2-40B4-BE49-F238E27FC236}">
                <a16:creationId xmlns:a16="http://schemas.microsoft.com/office/drawing/2014/main" id="{B327BAE4-7D3C-4276-867E-FC153CC67539}"/>
              </a:ext>
            </a:extLst>
          </p:cNvPr>
          <p:cNvSpPr txBox="1">
            <a:spLocks/>
          </p:cNvSpPr>
          <p:nvPr/>
        </p:nvSpPr>
        <p:spPr>
          <a:xfrm>
            <a:off x="3500010" y="2852259"/>
            <a:ext cx="2895933" cy="3024667"/>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rtl="0" eaLnBrk="1" fontAlgn="auto" latinLnBrk="0" hangingPunct="1">
              <a:lnSpc>
                <a:spcPct val="110000"/>
              </a:lnSpc>
              <a:spcBef>
                <a:spcPts val="0"/>
              </a:spcBef>
              <a:spcAft>
                <a:spcPts val="500"/>
              </a:spcAft>
              <a:buClrTx/>
              <a:buSzTx/>
              <a:buFont typeface="Arial" panose="020B0604020202020204" pitchFamily="34" charset="0"/>
              <a:buChar char="•"/>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7" name="직사각형 36">
            <a:extLst>
              <a:ext uri="{FF2B5EF4-FFF2-40B4-BE49-F238E27FC236}">
                <a16:creationId xmlns:a16="http://schemas.microsoft.com/office/drawing/2014/main" id="{99506950-2968-4A89-9E34-C7B00695D0FA}"/>
              </a:ext>
            </a:extLst>
          </p:cNvPr>
          <p:cNvSpPr/>
          <p:nvPr/>
        </p:nvSpPr>
        <p:spPr>
          <a:xfrm>
            <a:off x="3500264" y="2575059"/>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웹젠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테르비스</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코스프레 포토타임 </a:t>
            </a:r>
          </a:p>
        </p:txBody>
      </p:sp>
      <p:sp>
        <p:nvSpPr>
          <p:cNvPr id="18" name="직사각형 17">
            <a:extLst>
              <a:ext uri="{FF2B5EF4-FFF2-40B4-BE49-F238E27FC236}">
                <a16:creationId xmlns:a16="http://schemas.microsoft.com/office/drawing/2014/main" id="{FEF9F475-D9FC-4F29-B0AB-FC4DD2E6F2D2}"/>
              </a:ext>
            </a:extLst>
          </p:cNvPr>
          <p:cNvSpPr/>
          <p:nvPr/>
        </p:nvSpPr>
        <p:spPr>
          <a:xfrm>
            <a:off x="488122" y="2575635"/>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서브컬처 게임 페스티벌</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의 굿즈 마켓 모습</a:t>
            </a:r>
          </a:p>
        </p:txBody>
      </p:sp>
      <p:sp>
        <p:nvSpPr>
          <p:cNvPr id="20" name="TextBox 19">
            <a:extLst>
              <a:ext uri="{FF2B5EF4-FFF2-40B4-BE49-F238E27FC236}">
                <a16:creationId xmlns:a16="http://schemas.microsoft.com/office/drawing/2014/main" id="{E3B5C20E-EE1D-45D2-880D-AC5341FBE776}"/>
              </a:ext>
            </a:extLst>
          </p:cNvPr>
          <p:cNvSpPr txBox="1"/>
          <p:nvPr/>
        </p:nvSpPr>
        <p:spPr>
          <a:xfrm>
            <a:off x="568624" y="4775267"/>
            <a:ext cx="2754043"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2023</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에서는 높아진 서브컬처 게임의 인기를 반영하여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서브컬처 게임 페스티벌</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을 신설</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서브컬처 게임 굿즈 마켓을 열고</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성우 게임 토크쇼</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사인회 등 서브컬처 게임 관련 다양한 특별 무대 프로그램을 운영</a:t>
            </a:r>
          </a:p>
        </p:txBody>
      </p:sp>
      <p:sp>
        <p:nvSpPr>
          <p:cNvPr id="26" name="TextBox 25">
            <a:extLst>
              <a:ext uri="{FF2B5EF4-FFF2-40B4-BE49-F238E27FC236}">
                <a16:creationId xmlns:a16="http://schemas.microsoft.com/office/drawing/2014/main" id="{E605B17C-22FD-4A7A-8C10-CBA5F128FFA5}"/>
              </a:ext>
            </a:extLst>
          </p:cNvPr>
          <p:cNvSpPr txBox="1"/>
          <p:nvPr/>
        </p:nvSpPr>
        <p:spPr>
          <a:xfrm>
            <a:off x="3604428" y="4917676"/>
            <a:ext cx="2791503"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웹젠은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7</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만에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G-STAR BTC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전시 부스를 구성하여 ‘어둠의 실력자가 되고 싶어서’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라그나돌’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및</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자회사 웹젠노바가 개발 중인 신작 ‘테르비스’ 등 서브컬처 게임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3</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종을 선보임</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현장에서 게임 시연과 함께</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코스프레 등 다양한 이벤트를 진행하며 팬들의 호응을 얻음</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34" name="TextBox 33">
            <a:extLst>
              <a:ext uri="{FF2B5EF4-FFF2-40B4-BE49-F238E27FC236}">
                <a16:creationId xmlns:a16="http://schemas.microsoft.com/office/drawing/2014/main" id="{B7E8A7E1-A071-4DA7-BBAD-6DD97B3DA502}"/>
              </a:ext>
            </a:extLst>
          </p:cNvPr>
          <p:cNvSpPr txBox="1"/>
          <p:nvPr/>
        </p:nvSpPr>
        <p:spPr>
          <a:xfrm>
            <a:off x="6598411" y="4917676"/>
            <a:ext cx="2724509"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중국 서브컬처 게임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명일방주</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엔드필드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개발사로 유명한 하이퍼그리프는 신작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엑스 아스트리스</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를 공개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관련 코스프레 행사 등을 진행</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같은 전시관에는 중국의 하오플레이</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소녀전선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망명</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쿠로게임즈</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명조</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등의 서브컬처 게임이 다수 전시되며 해당 장르의 인기를 증명</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2" name="타원 1">
            <a:extLst>
              <a:ext uri="{FF2B5EF4-FFF2-40B4-BE49-F238E27FC236}">
                <a16:creationId xmlns:a16="http://schemas.microsoft.com/office/drawing/2014/main" id="{9F38D91B-D38C-D7A3-4D81-18929C691A4C}"/>
              </a:ext>
            </a:extLst>
          </p:cNvPr>
          <p:cNvSpPr/>
          <p:nvPr/>
        </p:nvSpPr>
        <p:spPr>
          <a:xfrm>
            <a:off x="490973" y="610806"/>
            <a:ext cx="303971" cy="30397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rPr>
              <a:t>3</a:t>
            </a:r>
            <a:endParaRPr kumimoji="0" lang="ko-KR" altLang="en-US"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pic>
        <p:nvPicPr>
          <p:cNvPr id="5" name="그림 4" descr="의류, 사람, 텍스트, 사람들이(가) 표시된 사진&#10;&#10;자동 생성된 설명">
            <a:extLst>
              <a:ext uri="{FF2B5EF4-FFF2-40B4-BE49-F238E27FC236}">
                <a16:creationId xmlns:a16="http://schemas.microsoft.com/office/drawing/2014/main" id="{A46385EC-ECC5-1965-E1A3-83D3DFF3F4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979"/>
          <a:stretch/>
        </p:blipFill>
        <p:spPr>
          <a:xfrm>
            <a:off x="3571175" y="2921938"/>
            <a:ext cx="2754811" cy="1828637"/>
          </a:xfrm>
          <a:prstGeom prst="rect">
            <a:avLst/>
          </a:prstGeom>
        </p:spPr>
      </p:pic>
      <p:pic>
        <p:nvPicPr>
          <p:cNvPr id="6" name="그림 5" descr="텍스트, 만화 영화, 실내, 사람이(가) 표시된 사진&#10;&#10;자동 생성된 설명">
            <a:extLst>
              <a:ext uri="{FF2B5EF4-FFF2-40B4-BE49-F238E27FC236}">
                <a16:creationId xmlns:a16="http://schemas.microsoft.com/office/drawing/2014/main" id="{7DFA0DED-9A0A-E5E3-EC85-ABB494ADEFA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27014" y="2921938"/>
            <a:ext cx="2436043" cy="1827032"/>
          </a:xfrm>
          <a:prstGeom prst="rect">
            <a:avLst/>
          </a:prstGeom>
        </p:spPr>
      </p:pic>
      <p:pic>
        <p:nvPicPr>
          <p:cNvPr id="7" name="그림 6" descr="의류, 실내, 콘서트, 무대 장비이(가) 표시된 사진&#10;&#10;자동 생성된 설명">
            <a:extLst>
              <a:ext uri="{FF2B5EF4-FFF2-40B4-BE49-F238E27FC236}">
                <a16:creationId xmlns:a16="http://schemas.microsoft.com/office/drawing/2014/main" id="{1F02A4A5-8D41-0FF6-3D63-0C5BBB361B6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15548" y="2921938"/>
            <a:ext cx="2524158" cy="1893118"/>
          </a:xfrm>
          <a:prstGeom prst="rect">
            <a:avLst/>
          </a:prstGeom>
        </p:spPr>
      </p:pic>
      <p:sp>
        <p:nvSpPr>
          <p:cNvPr id="8" name="타원 7">
            <a:extLst>
              <a:ext uri="{FF2B5EF4-FFF2-40B4-BE49-F238E27FC236}">
                <a16:creationId xmlns:a16="http://schemas.microsoft.com/office/drawing/2014/main" id="{823FD016-C1E1-4F69-BCF1-CA4B7BFECD95}"/>
              </a:ext>
            </a:extLst>
          </p:cNvPr>
          <p:cNvSpPr/>
          <p:nvPr/>
        </p:nvSpPr>
        <p:spPr>
          <a:xfrm>
            <a:off x="7697402" y="4662314"/>
            <a:ext cx="45719" cy="75021"/>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9" name="타원 8">
            <a:extLst>
              <a:ext uri="{FF2B5EF4-FFF2-40B4-BE49-F238E27FC236}">
                <a16:creationId xmlns:a16="http://schemas.microsoft.com/office/drawing/2014/main" id="{F6838469-F210-EF4A-BA24-B4BE1905675A}"/>
              </a:ext>
            </a:extLst>
          </p:cNvPr>
          <p:cNvSpPr/>
          <p:nvPr/>
        </p:nvSpPr>
        <p:spPr>
          <a:xfrm>
            <a:off x="8014840" y="4660902"/>
            <a:ext cx="45719" cy="75021"/>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378033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텍스트 개체 틀 7">
            <a:extLst>
              <a:ext uri="{FF2B5EF4-FFF2-40B4-BE49-F238E27FC236}">
                <a16:creationId xmlns:a16="http://schemas.microsoft.com/office/drawing/2014/main" id="{92AB01C5-CAE5-4AF9-9321-D646A09E7EBF}"/>
              </a:ext>
            </a:extLst>
          </p:cNvPr>
          <p:cNvSpPr txBox="1">
            <a:spLocks/>
          </p:cNvSpPr>
          <p:nvPr/>
        </p:nvSpPr>
        <p:spPr>
          <a:xfrm>
            <a:off x="6521116" y="2513047"/>
            <a:ext cx="2895933" cy="3403804"/>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6" name="텍스트 개체 틀 7">
            <a:extLst>
              <a:ext uri="{FF2B5EF4-FFF2-40B4-BE49-F238E27FC236}">
                <a16:creationId xmlns:a16="http://schemas.microsoft.com/office/drawing/2014/main" id="{B327BAE4-7D3C-4276-867E-FC153CC67539}"/>
              </a:ext>
            </a:extLst>
          </p:cNvPr>
          <p:cNvSpPr txBox="1">
            <a:spLocks/>
          </p:cNvSpPr>
          <p:nvPr/>
        </p:nvSpPr>
        <p:spPr>
          <a:xfrm>
            <a:off x="3500010" y="2513044"/>
            <a:ext cx="2895933" cy="3403807"/>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108000" marR="0" lvl="0" indent="-108000" algn="l" defTabSz="914400" rtl="0" eaLnBrk="1" fontAlgn="auto" latinLnBrk="0" hangingPunct="1">
              <a:lnSpc>
                <a:spcPct val="110000"/>
              </a:lnSpc>
              <a:spcBef>
                <a:spcPts val="0"/>
              </a:spcBef>
              <a:spcAft>
                <a:spcPts val="500"/>
              </a:spcAft>
              <a:buClrTx/>
              <a:buSzTx/>
              <a:buFont typeface="Arial" panose="020B0604020202020204" pitchFamily="34" charset="0"/>
              <a:buChar char="•"/>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28" name="텍스트 개체 틀 7">
            <a:extLst>
              <a:ext uri="{FF2B5EF4-FFF2-40B4-BE49-F238E27FC236}">
                <a16:creationId xmlns:a16="http://schemas.microsoft.com/office/drawing/2014/main" id="{7F8CF6F5-C947-4960-A61F-6D0A0F149084}"/>
              </a:ext>
            </a:extLst>
          </p:cNvPr>
          <p:cNvSpPr txBox="1">
            <a:spLocks/>
          </p:cNvSpPr>
          <p:nvPr/>
        </p:nvSpPr>
        <p:spPr>
          <a:xfrm>
            <a:off x="487868" y="2522010"/>
            <a:ext cx="2895933" cy="3394842"/>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    </a:t>
            </a:r>
            <a:r>
              <a:rPr lang="en-US" altLang="ko-KR" dirty="0"/>
              <a:t>IP(</a:t>
            </a:r>
            <a:r>
              <a:rPr lang="ko-KR" altLang="en-US" dirty="0"/>
              <a:t>지식재산권</a:t>
            </a:r>
            <a:r>
              <a:rPr lang="en-US" altLang="ko-KR" dirty="0"/>
              <a:t>) </a:t>
            </a:r>
            <a:r>
              <a:rPr lang="ko-KR" altLang="en-US" dirty="0"/>
              <a:t>기반 비즈니스 모델 확대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참신하고 영향력 높은 </a:t>
            </a:r>
            <a:r>
              <a:rPr lang="en-US" altLang="ko-KR" dirty="0"/>
              <a:t>‘IP</a:t>
            </a:r>
            <a:r>
              <a:rPr lang="ko-KR" altLang="en-US" dirty="0"/>
              <a:t>의 힘</a:t>
            </a:r>
            <a:r>
              <a:rPr lang="en-US" altLang="ko-KR" dirty="0"/>
              <a:t>’</a:t>
            </a:r>
            <a:r>
              <a:rPr lang="ko-KR" altLang="en-US" dirty="0"/>
              <a:t>이 </a:t>
            </a:r>
            <a:r>
              <a:rPr lang="en-US" altLang="ko-KR" dirty="0"/>
              <a:t>G-STAR</a:t>
            </a:r>
            <a:r>
              <a:rPr lang="ko-KR" altLang="en-US" dirty="0"/>
              <a:t>에서 지속적으로 강조되고 있는 가운데</a:t>
            </a:r>
            <a:r>
              <a:rPr lang="en-US" altLang="ko-KR" dirty="0"/>
              <a:t>, </a:t>
            </a:r>
            <a:r>
              <a:rPr lang="ko-KR" altLang="en-US" dirty="0"/>
              <a:t>올해 </a:t>
            </a:r>
            <a:r>
              <a:rPr lang="en-US" altLang="ko-KR" dirty="0"/>
              <a:t>G-STAR</a:t>
            </a:r>
            <a:r>
              <a:rPr lang="ko-KR" altLang="en-US" dirty="0"/>
              <a:t>에서는 게임사 자체 개발 오리지널 </a:t>
            </a:r>
            <a:r>
              <a:rPr lang="en-US" altLang="ko-KR" dirty="0"/>
              <a:t>IP </a:t>
            </a:r>
            <a:r>
              <a:rPr lang="ko-KR" altLang="en-US" dirty="0"/>
              <a:t>외에도 애니메이션 </a:t>
            </a:r>
            <a:r>
              <a:rPr lang="en-US" altLang="ko-KR" dirty="0"/>
              <a:t>IP, </a:t>
            </a:r>
            <a:r>
              <a:rPr lang="ko-KR" altLang="en-US" dirty="0"/>
              <a:t>웹툰 </a:t>
            </a:r>
            <a:r>
              <a:rPr lang="en-US" altLang="ko-KR" dirty="0"/>
              <a:t>IP </a:t>
            </a:r>
            <a:r>
              <a:rPr lang="ko-KR" altLang="en-US" dirty="0"/>
              <a:t>등 타 섹터의 유명 </a:t>
            </a:r>
            <a:r>
              <a:rPr lang="en-US" altLang="ko-KR" dirty="0"/>
              <a:t>IP</a:t>
            </a:r>
            <a:r>
              <a:rPr lang="ko-KR" altLang="en-US" dirty="0"/>
              <a:t>를 게임에 적용하는 움직임이 확대됨</a:t>
            </a:r>
            <a:endParaRPr lang="en-US" altLang="ko-KR" dirty="0"/>
          </a:p>
        </p:txBody>
      </p:sp>
      <p:sp>
        <p:nvSpPr>
          <p:cNvPr id="25" name="직사각형 24">
            <a:extLst>
              <a:ext uri="{FF2B5EF4-FFF2-40B4-BE49-F238E27FC236}">
                <a16:creationId xmlns:a16="http://schemas.microsoft.com/office/drawing/2014/main" id="{22312BE6-AC1B-40FC-829F-66BDC1227BC5}"/>
              </a:ext>
            </a:extLst>
          </p:cNvPr>
          <p:cNvSpPr/>
          <p:nvPr/>
        </p:nvSpPr>
        <p:spPr>
          <a:xfrm>
            <a:off x="6521370" y="2235848"/>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NieR Automata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제작에 대한</a:t>
            </a:r>
            <a:r>
              <a:rPr lang="en-US" altLang="ko-KR"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 G-CON</a:t>
            </a:r>
            <a:r>
              <a:rPr lang="ko-KR" altLang="en-US"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 강연</a:t>
            </a:r>
            <a:endPar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grpSp>
        <p:nvGrpSpPr>
          <p:cNvPr id="27" name="그룹 26">
            <a:extLst>
              <a:ext uri="{FF2B5EF4-FFF2-40B4-BE49-F238E27FC236}">
                <a16:creationId xmlns:a16="http://schemas.microsoft.com/office/drawing/2014/main" id="{23FEDD7C-9E5C-42CB-AC10-C2DD73FF4C1C}"/>
              </a:ext>
            </a:extLst>
          </p:cNvPr>
          <p:cNvGrpSpPr/>
          <p:nvPr/>
        </p:nvGrpSpPr>
        <p:grpSpPr>
          <a:xfrm>
            <a:off x="489000" y="1846931"/>
            <a:ext cx="8928000" cy="276837"/>
            <a:chOff x="704850" y="2013298"/>
            <a:chExt cx="4140200" cy="276837"/>
          </a:xfrm>
        </p:grpSpPr>
        <p:sp>
          <p:nvSpPr>
            <p:cNvPr id="31" name="TextBox 30">
              <a:extLst>
                <a:ext uri="{FF2B5EF4-FFF2-40B4-BE49-F238E27FC236}">
                  <a16:creationId xmlns:a16="http://schemas.microsoft.com/office/drawing/2014/main" id="{0186495E-6CDA-407A-A2B5-D9082607FE90}"/>
                </a:ext>
              </a:extLst>
            </p:cNvPr>
            <p:cNvSpPr txBox="1"/>
            <p:nvPr/>
          </p:nvSpPr>
          <p:spPr>
            <a:xfrm>
              <a:off x="704850" y="2046854"/>
              <a:ext cx="310345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타</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섹터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IP</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를 적용한 게임 사례 및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G-CON(</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국제 게임 컨퍼런스</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에서 강조된 게임 산업에서의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‘IP</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의 힘</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2" name="직선 연결선 31">
              <a:extLst>
                <a:ext uri="{FF2B5EF4-FFF2-40B4-BE49-F238E27FC236}">
                  <a16:creationId xmlns:a16="http://schemas.microsoft.com/office/drawing/2014/main" id="{81B9C743-5893-4CB6-BF7A-1CDB385877E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B3417A9-29A4-4728-84F0-357EDE45116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CD73452-8382-44BF-803A-9BCF2CF1F33A}"/>
              </a:ext>
            </a:extLst>
          </p:cNvPr>
          <p:cNvSpPr txBox="1"/>
          <p:nvPr/>
        </p:nvSpPr>
        <p:spPr>
          <a:xfrm>
            <a:off x="487868" y="5921794"/>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 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35" name="직사각형 34">
            <a:extLst>
              <a:ext uri="{FF2B5EF4-FFF2-40B4-BE49-F238E27FC236}">
                <a16:creationId xmlns:a16="http://schemas.microsoft.com/office/drawing/2014/main" id="{C97E4687-1263-4C94-B86C-364D4EDD54B3}"/>
              </a:ext>
            </a:extLst>
          </p:cNvPr>
          <p:cNvSpPr/>
          <p:nvPr/>
        </p:nvSpPr>
        <p:spPr>
          <a:xfrm>
            <a:off x="488122" y="2244811"/>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XXX</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시장 카테고리</a:t>
            </a:r>
          </a:p>
        </p:txBody>
      </p:sp>
      <p:sp>
        <p:nvSpPr>
          <p:cNvPr id="37" name="직사각형 36">
            <a:extLst>
              <a:ext uri="{FF2B5EF4-FFF2-40B4-BE49-F238E27FC236}">
                <a16:creationId xmlns:a16="http://schemas.microsoft.com/office/drawing/2014/main" id="{99506950-2968-4A89-9E34-C7B00695D0FA}"/>
              </a:ext>
            </a:extLst>
          </p:cNvPr>
          <p:cNvSpPr/>
          <p:nvPr/>
        </p:nvSpPr>
        <p:spPr>
          <a:xfrm>
            <a:off x="3500264" y="2235846"/>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lang="ko-KR" altLang="en-US"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구글 플레이</a:t>
            </a:r>
            <a:r>
              <a:rPr lang="en-US" altLang="ko-KR"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 </a:t>
            </a:r>
            <a:r>
              <a:rPr lang="ko-KR" altLang="en-US"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네이버웹툰 </a:t>
            </a:r>
            <a:r>
              <a:rPr lang="en-US" altLang="ko-KR"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IP </a:t>
            </a:r>
            <a:r>
              <a:rPr lang="ko-KR" altLang="en-US"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기반 게임 공개</a:t>
            </a:r>
            <a:r>
              <a:rPr lang="en-US" altLang="ko-KR"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rPr>
              <a:t> </a:t>
            </a:r>
            <a:endParaRPr lang="ko-KR" altLang="en-US" sz="1200" b="1" kern="0" dirty="0">
              <a:ln>
                <a:solidFill>
                  <a:srgbClr val="D9D9D9">
                    <a:alpha val="0"/>
                  </a:srgbClr>
                </a:solidFill>
              </a:ln>
              <a:solidFill>
                <a:srgbClr val="FFFFFF"/>
              </a:solidFill>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8" name="직사각형 17">
            <a:extLst>
              <a:ext uri="{FF2B5EF4-FFF2-40B4-BE49-F238E27FC236}">
                <a16:creationId xmlns:a16="http://schemas.microsoft.com/office/drawing/2014/main" id="{FEF9F475-D9FC-4F29-B0AB-FC4DD2E6F2D2}"/>
              </a:ext>
            </a:extLst>
          </p:cNvPr>
          <p:cNvSpPr/>
          <p:nvPr/>
        </p:nvSpPr>
        <p:spPr>
          <a:xfrm>
            <a:off x="488122" y="2235846"/>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넷마블</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일본 인기 애니메이션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IP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기반 게임 공개</a:t>
            </a:r>
          </a:p>
        </p:txBody>
      </p:sp>
      <p:sp>
        <p:nvSpPr>
          <p:cNvPr id="20" name="TextBox 19">
            <a:extLst>
              <a:ext uri="{FF2B5EF4-FFF2-40B4-BE49-F238E27FC236}">
                <a16:creationId xmlns:a16="http://schemas.microsoft.com/office/drawing/2014/main" id="{E3B5C20E-EE1D-45D2-880D-AC5341FBE776}"/>
              </a:ext>
            </a:extLst>
          </p:cNvPr>
          <p:cNvSpPr txBox="1"/>
          <p:nvPr/>
        </p:nvSpPr>
        <p:spPr>
          <a:xfrm>
            <a:off x="583080" y="4652203"/>
            <a:ext cx="2680237"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넷마블이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BTC</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관에서 공개한 오픈월드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RPG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신작</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일곱</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개의 대죄</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오리진</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은</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전 세계 누적 판매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5,500</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만 부 이상을 기록한 일본 인기 애니메이션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IP</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를 기반으로 제작</a:t>
            </a:r>
            <a:endPar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넷마블은 ‘일곱 개의 대죄’의 퍼블리셔인 일본 ‘고단샤’와도 협업을 진행하며</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캐릭터 디자인</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스킬 등에 대한 아이디어를 논의 </a:t>
            </a:r>
            <a:endPar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p:txBody>
      </p:sp>
      <p:sp>
        <p:nvSpPr>
          <p:cNvPr id="41" name="타원 40">
            <a:extLst>
              <a:ext uri="{FF2B5EF4-FFF2-40B4-BE49-F238E27FC236}">
                <a16:creationId xmlns:a16="http://schemas.microsoft.com/office/drawing/2014/main" id="{F60B06A3-A5F7-49FC-9F7E-65EB2A9EA191}"/>
              </a:ext>
            </a:extLst>
          </p:cNvPr>
          <p:cNvSpPr/>
          <p:nvPr/>
        </p:nvSpPr>
        <p:spPr>
          <a:xfrm>
            <a:off x="490973" y="610806"/>
            <a:ext cx="303971" cy="30397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rPr>
              <a:t>4</a:t>
            </a:r>
            <a:endParaRPr kumimoji="0" lang="ko-KR" altLang="en-US"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pic>
        <p:nvPicPr>
          <p:cNvPr id="2" name="그림 1">
            <a:extLst>
              <a:ext uri="{FF2B5EF4-FFF2-40B4-BE49-F238E27FC236}">
                <a16:creationId xmlns:a16="http://schemas.microsoft.com/office/drawing/2014/main" id="{C6E5F75C-A7DF-E1A5-266E-5B6E425AE73D}"/>
              </a:ext>
            </a:extLst>
          </p:cNvPr>
          <p:cNvPicPr>
            <a:picLocks noChangeAspect="1"/>
          </p:cNvPicPr>
          <p:nvPr/>
        </p:nvPicPr>
        <p:blipFill rotWithShape="1">
          <a:blip r:embed="rId3"/>
          <a:srcRect l="12246" t="10858" r="5230" b="6149"/>
          <a:stretch/>
        </p:blipFill>
        <p:spPr>
          <a:xfrm>
            <a:off x="6643548" y="2721686"/>
            <a:ext cx="2638463" cy="1793429"/>
          </a:xfrm>
          <a:prstGeom prst="rect">
            <a:avLst/>
          </a:prstGeom>
        </p:spPr>
      </p:pic>
      <p:sp>
        <p:nvSpPr>
          <p:cNvPr id="4" name="TextBox 3">
            <a:extLst>
              <a:ext uri="{FF2B5EF4-FFF2-40B4-BE49-F238E27FC236}">
                <a16:creationId xmlns:a16="http://schemas.microsoft.com/office/drawing/2014/main" id="{7BF8A266-9A67-B2B9-BF5C-5234F959F60F}"/>
              </a:ext>
            </a:extLst>
          </p:cNvPr>
          <p:cNvSpPr txBox="1"/>
          <p:nvPr/>
        </p:nvSpPr>
        <p:spPr>
          <a:xfrm>
            <a:off x="6627621" y="4636141"/>
            <a:ext cx="2791503" cy="123110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일본 게임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니어’ 시리즈를 총괄했던 부코로의 요코 타로 대표는 남코</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소니컴퓨터엔터테인먼트 등에서 근무한 게임 디렉터로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2017</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년 출시된  </a:t>
            </a:r>
            <a:b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b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‘니어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오토마타’의 개발 과정을 짚어봄 </a:t>
            </a:r>
            <a:endPar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그림</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의미</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캐릭터 디자인 등 여러 의미를 조합해 새로운 의미를 만들어 내는 것이 게임 디렉터의 역할이라고 언급하며</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 IP</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의 중요성과 니어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IP</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rPr>
              <a:t>의 혁신을 위한 지속적인 도전을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Univers for KPMG"/>
              </a:rPr>
              <a:t>강조함 </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Univers for KPMG"/>
            </a:endParaRPr>
          </a:p>
        </p:txBody>
      </p:sp>
      <p:sp>
        <p:nvSpPr>
          <p:cNvPr id="5" name="모서리가 둥근 직사각형 43">
            <a:extLst>
              <a:ext uri="{FF2B5EF4-FFF2-40B4-BE49-F238E27FC236}">
                <a16:creationId xmlns:a16="http://schemas.microsoft.com/office/drawing/2014/main" id="{DF16BD9E-1A2F-73DA-B6EF-44184C2F0317}"/>
              </a:ext>
            </a:extLst>
          </p:cNvPr>
          <p:cNvSpPr/>
          <p:nvPr/>
        </p:nvSpPr>
        <p:spPr>
          <a:xfrm flipH="1">
            <a:off x="5767059" y="2529569"/>
            <a:ext cx="439143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부코로</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(Bukkoro) </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요코 타로 대표</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pic>
        <p:nvPicPr>
          <p:cNvPr id="8" name="그림 7" descr="의류, 사람, 청중, 텍스트이(가) 표시된 사진&#10;&#10;자동 생성된 설명">
            <a:extLst>
              <a:ext uri="{FF2B5EF4-FFF2-40B4-BE49-F238E27FC236}">
                <a16:creationId xmlns:a16="http://schemas.microsoft.com/office/drawing/2014/main" id="{9366D0DC-B155-A4A5-8826-E53AEEC6BB96}"/>
              </a:ext>
            </a:extLst>
          </p:cNvPr>
          <p:cNvPicPr>
            <a:picLocks noChangeAspect="1"/>
          </p:cNvPicPr>
          <p:nvPr/>
        </p:nvPicPr>
        <p:blipFill>
          <a:blip r:embed="rId4"/>
          <a:stretch>
            <a:fillRect/>
          </a:stretch>
        </p:blipFill>
        <p:spPr>
          <a:xfrm>
            <a:off x="669656" y="2615848"/>
            <a:ext cx="2532356" cy="1899267"/>
          </a:xfrm>
          <a:prstGeom prst="rect">
            <a:avLst/>
          </a:prstGeom>
        </p:spPr>
      </p:pic>
      <p:pic>
        <p:nvPicPr>
          <p:cNvPr id="16" name="그림 15" descr="의류, 천장, 사람들, 사람이(가) 표시된 사진&#10;&#10;자동 생성된 설명">
            <a:extLst>
              <a:ext uri="{FF2B5EF4-FFF2-40B4-BE49-F238E27FC236}">
                <a16:creationId xmlns:a16="http://schemas.microsoft.com/office/drawing/2014/main" id="{08F8217B-2A84-56A7-745C-469BA1246E0A}"/>
              </a:ext>
            </a:extLst>
          </p:cNvPr>
          <p:cNvPicPr>
            <a:picLocks noChangeAspect="1"/>
          </p:cNvPicPr>
          <p:nvPr/>
        </p:nvPicPr>
        <p:blipFill>
          <a:blip r:embed="rId5"/>
          <a:stretch>
            <a:fillRect/>
          </a:stretch>
        </p:blipFill>
        <p:spPr>
          <a:xfrm>
            <a:off x="3665358" y="2583653"/>
            <a:ext cx="2575283" cy="1931462"/>
          </a:xfrm>
          <a:prstGeom prst="rect">
            <a:avLst/>
          </a:prstGeom>
        </p:spPr>
      </p:pic>
      <p:sp>
        <p:nvSpPr>
          <p:cNvPr id="17" name="TextBox 16">
            <a:extLst>
              <a:ext uri="{FF2B5EF4-FFF2-40B4-BE49-F238E27FC236}">
                <a16:creationId xmlns:a16="http://schemas.microsoft.com/office/drawing/2014/main" id="{67F3AA5E-92FC-4A8D-FA2C-57C4DC0B473E}"/>
              </a:ext>
            </a:extLst>
          </p:cNvPr>
          <p:cNvSpPr txBox="1"/>
          <p:nvPr/>
        </p:nvSpPr>
        <p:spPr>
          <a:xfrm>
            <a:off x="3521338" y="4639389"/>
            <a:ext cx="2719304" cy="1231106"/>
          </a:xfrm>
          <a:prstGeom prst="rect">
            <a:avLst/>
          </a:prstGeom>
          <a:noFill/>
        </p:spPr>
        <p:txBody>
          <a:bodyPr wrap="square" lIns="0" tIns="0" rIns="0" bIns="0" rtlCol="0">
            <a:spAutoFit/>
          </a:bodyPr>
          <a:lstStyle/>
          <a:p>
            <a:pPr marL="171450" indent="-171450">
              <a:buFont typeface="Arial" panose="020B0604020202020204" pitchFamily="34" charset="0"/>
              <a:buChar char="•"/>
              <a:defRPr/>
            </a:pP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구글 플레이는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BTC</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관에서 네이버웹툰</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한국콘텐츠진흥원과 협업하여 진행한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웹툰 게임스</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를 통해 개발된 게임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3</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종을 홍보</a:t>
            </a:r>
            <a:endPar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71450" indent="-171450">
              <a:buFont typeface="Arial" panose="020B0604020202020204" pitchFamily="34" charset="0"/>
              <a:buChar char="•"/>
              <a:defRPr/>
            </a:pP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글로벌 웹툰 게임스</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는 국내 중소 게임 개발사가 웹툰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IP</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를 활용하여 글로벌 시장에 진출할 수 있도록 지원하는 프로그램</a:t>
            </a:r>
            <a:endPar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71450" indent="-171450">
              <a:buFont typeface="Arial" panose="020B0604020202020204" pitchFamily="34" charset="0"/>
              <a:buChar char="•"/>
              <a:defRPr/>
            </a:pP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네이버웹툰의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IP ‘</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레사’를 활용한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종의 게임과 ‘사신소년’을 활용한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1</a:t>
            </a:r>
            <a:r>
              <a:rPr lang="ko-KR" altLang="en-US"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종의 게임이 공개됨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6" name="타원 5">
            <a:extLst>
              <a:ext uri="{FF2B5EF4-FFF2-40B4-BE49-F238E27FC236}">
                <a16:creationId xmlns:a16="http://schemas.microsoft.com/office/drawing/2014/main" id="{ED5EC697-F63C-AD96-D5F7-08F5F27EEE80}"/>
              </a:ext>
            </a:extLst>
          </p:cNvPr>
          <p:cNvSpPr/>
          <p:nvPr/>
        </p:nvSpPr>
        <p:spPr>
          <a:xfrm>
            <a:off x="1535835" y="4231077"/>
            <a:ext cx="45719" cy="5468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7" name="타원 6">
            <a:extLst>
              <a:ext uri="{FF2B5EF4-FFF2-40B4-BE49-F238E27FC236}">
                <a16:creationId xmlns:a16="http://schemas.microsoft.com/office/drawing/2014/main" id="{8223E352-5A63-BEFC-948F-3FC56D33A6B0}"/>
              </a:ext>
            </a:extLst>
          </p:cNvPr>
          <p:cNvSpPr/>
          <p:nvPr/>
        </p:nvSpPr>
        <p:spPr>
          <a:xfrm>
            <a:off x="2065691" y="4222166"/>
            <a:ext cx="45719" cy="6359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9" name="타원 8">
            <a:extLst>
              <a:ext uri="{FF2B5EF4-FFF2-40B4-BE49-F238E27FC236}">
                <a16:creationId xmlns:a16="http://schemas.microsoft.com/office/drawing/2014/main" id="{EA292D22-7C80-DA67-11A4-A955A4B00AE9}"/>
              </a:ext>
            </a:extLst>
          </p:cNvPr>
          <p:cNvSpPr/>
          <p:nvPr/>
        </p:nvSpPr>
        <p:spPr>
          <a:xfrm>
            <a:off x="1095834" y="4288500"/>
            <a:ext cx="45719" cy="5468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0" name="타원 9">
            <a:extLst>
              <a:ext uri="{FF2B5EF4-FFF2-40B4-BE49-F238E27FC236}">
                <a16:creationId xmlns:a16="http://schemas.microsoft.com/office/drawing/2014/main" id="{289D8DAA-D12F-1FFF-F75A-B65F3B4FEB10}"/>
              </a:ext>
            </a:extLst>
          </p:cNvPr>
          <p:cNvSpPr/>
          <p:nvPr/>
        </p:nvSpPr>
        <p:spPr>
          <a:xfrm>
            <a:off x="1592721" y="4177810"/>
            <a:ext cx="45719" cy="5468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1" name="타원 10">
            <a:extLst>
              <a:ext uri="{FF2B5EF4-FFF2-40B4-BE49-F238E27FC236}">
                <a16:creationId xmlns:a16="http://schemas.microsoft.com/office/drawing/2014/main" id="{3E5F823A-9DB4-A528-DFB6-38451797CCD1}"/>
              </a:ext>
            </a:extLst>
          </p:cNvPr>
          <p:cNvSpPr/>
          <p:nvPr/>
        </p:nvSpPr>
        <p:spPr>
          <a:xfrm>
            <a:off x="5760147" y="4307499"/>
            <a:ext cx="28800" cy="540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2" name="타원 11">
            <a:extLst>
              <a:ext uri="{FF2B5EF4-FFF2-40B4-BE49-F238E27FC236}">
                <a16:creationId xmlns:a16="http://schemas.microsoft.com/office/drawing/2014/main" id="{DBC4FDD4-4E9D-563D-1701-8681F5812D8F}"/>
              </a:ext>
            </a:extLst>
          </p:cNvPr>
          <p:cNvSpPr/>
          <p:nvPr/>
        </p:nvSpPr>
        <p:spPr>
          <a:xfrm>
            <a:off x="5954986" y="4329929"/>
            <a:ext cx="28800" cy="360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3" name="타원 12">
            <a:extLst>
              <a:ext uri="{FF2B5EF4-FFF2-40B4-BE49-F238E27FC236}">
                <a16:creationId xmlns:a16="http://schemas.microsoft.com/office/drawing/2014/main" id="{8FCEA585-0061-A242-7E07-ACD919AD5086}"/>
              </a:ext>
            </a:extLst>
          </p:cNvPr>
          <p:cNvSpPr/>
          <p:nvPr/>
        </p:nvSpPr>
        <p:spPr>
          <a:xfrm>
            <a:off x="6143193" y="4371089"/>
            <a:ext cx="36000" cy="360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4" name="타원 13">
            <a:extLst>
              <a:ext uri="{FF2B5EF4-FFF2-40B4-BE49-F238E27FC236}">
                <a16:creationId xmlns:a16="http://schemas.microsoft.com/office/drawing/2014/main" id="{535FD497-76BC-1156-CE14-9DE951C083C4}"/>
              </a:ext>
            </a:extLst>
          </p:cNvPr>
          <p:cNvSpPr/>
          <p:nvPr/>
        </p:nvSpPr>
        <p:spPr>
          <a:xfrm>
            <a:off x="5168268" y="4347929"/>
            <a:ext cx="28800" cy="540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188946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    플랫폼 다변화와 크로스 플레이의 전진 </a:t>
            </a:r>
            <a:r>
              <a:rPr lang="en-US" altLang="ko-KR" dirty="0"/>
              <a:t>(1/2)</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pPr lvl="0"/>
            <a:r>
              <a:rPr lang="en-US" altLang="ko-KR" dirty="0">
                <a:ln>
                  <a:solidFill>
                    <a:prstClr val="white">
                      <a:lumMod val="75000"/>
                      <a:alpha val="0"/>
                    </a:prstClr>
                  </a:solidFill>
                </a:ln>
                <a:latin typeface="+mn-ea"/>
                <a:ea typeface="+mn-ea"/>
              </a:rPr>
              <a:t>2023 </a:t>
            </a:r>
            <a:r>
              <a:rPr lang="ko-KR" altLang="en-US" dirty="0">
                <a:ln>
                  <a:solidFill>
                    <a:prstClr val="white">
                      <a:lumMod val="75000"/>
                      <a:alpha val="0"/>
                    </a:prstClr>
                  </a:solidFill>
                </a:ln>
                <a:latin typeface="+mn-ea"/>
                <a:ea typeface="+mn-ea"/>
              </a:rPr>
              <a:t>대한민국 게임대상에서는 </a:t>
            </a:r>
            <a:r>
              <a:rPr lang="ko-KR" altLang="en-US" dirty="0"/>
              <a:t>대상 수상작 </a:t>
            </a:r>
            <a:r>
              <a:rPr lang="en-US" altLang="ko-KR" dirty="0"/>
              <a:t>‘P</a:t>
            </a:r>
            <a:r>
              <a:rPr lang="ko-KR" altLang="en-US" dirty="0"/>
              <a:t>의 거짓</a:t>
            </a:r>
            <a:r>
              <a:rPr lang="en-US" altLang="ko-KR" dirty="0"/>
              <a:t>’</a:t>
            </a:r>
            <a:r>
              <a:rPr lang="ko-KR" altLang="en-US" dirty="0"/>
              <a:t>을 포함하여 </a:t>
            </a:r>
            <a:r>
              <a:rPr lang="en-US" altLang="ko-KR" dirty="0"/>
              <a:t>PC </a:t>
            </a:r>
            <a:r>
              <a:rPr lang="ko-KR" altLang="en-US" dirty="0"/>
              <a:t>및 콘솔 플랫폼 기반 게임이 큰 주목을 받음</a:t>
            </a:r>
            <a:r>
              <a:rPr lang="en-US" altLang="ko-KR" dirty="0"/>
              <a:t>. </a:t>
            </a:r>
            <a:r>
              <a:rPr lang="ko-KR" altLang="en-US" dirty="0"/>
              <a:t>대한민국 게임대상에서 우수상 이상을 받은 수상작 중 모바일 플랫폼 게임의 비중이 </a:t>
            </a:r>
            <a:r>
              <a:rPr lang="en-US" altLang="ko-KR" dirty="0"/>
              <a:t>2015</a:t>
            </a:r>
            <a:r>
              <a:rPr lang="ko-KR" altLang="en-US" dirty="0"/>
              <a:t>년 이후 최저를 기록하며</a:t>
            </a:r>
            <a:r>
              <a:rPr lang="en-US" altLang="ko-KR" dirty="0"/>
              <a:t> </a:t>
            </a:r>
            <a:r>
              <a:rPr lang="ko-KR" altLang="en-US" dirty="0"/>
              <a:t>플랫폼의 다변화가 진전되고 있는 모습을 보임</a:t>
            </a:r>
            <a:endParaRPr lang="en-US" altLang="ko-KR" dirty="0"/>
          </a:p>
        </p:txBody>
      </p:sp>
      <p:sp>
        <p:nvSpPr>
          <p:cNvPr id="24" name="텍스트 개체 틀 7">
            <a:extLst>
              <a:ext uri="{FF2B5EF4-FFF2-40B4-BE49-F238E27FC236}">
                <a16:creationId xmlns:a16="http://schemas.microsoft.com/office/drawing/2014/main" id="{92AB01C5-CAE5-4AF9-9321-D646A09E7EBF}"/>
              </a:ext>
            </a:extLst>
          </p:cNvPr>
          <p:cNvSpPr txBox="1">
            <a:spLocks/>
          </p:cNvSpPr>
          <p:nvPr/>
        </p:nvSpPr>
        <p:spPr>
          <a:xfrm>
            <a:off x="6521116" y="2513047"/>
            <a:ext cx="2895933" cy="3403804"/>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en-US" altLang="ko-KR"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22312BE6-AC1B-40FC-829F-66BDC1227BC5}"/>
              </a:ext>
            </a:extLst>
          </p:cNvPr>
          <p:cNvSpPr/>
          <p:nvPr/>
        </p:nvSpPr>
        <p:spPr>
          <a:xfrm>
            <a:off x="6522575" y="2377599"/>
            <a:ext cx="2895667" cy="40395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다양화되는 게임 플랫폼 이용 행태</a:t>
            </a:r>
          </a:p>
        </p:txBody>
      </p:sp>
      <p:sp>
        <p:nvSpPr>
          <p:cNvPr id="28" name="텍스트 개체 틀 7">
            <a:extLst>
              <a:ext uri="{FF2B5EF4-FFF2-40B4-BE49-F238E27FC236}">
                <a16:creationId xmlns:a16="http://schemas.microsoft.com/office/drawing/2014/main" id="{7F8CF6F5-C947-4960-A61F-6D0A0F149084}"/>
              </a:ext>
            </a:extLst>
          </p:cNvPr>
          <p:cNvSpPr txBox="1">
            <a:spLocks/>
          </p:cNvSpPr>
          <p:nvPr/>
        </p:nvSpPr>
        <p:spPr>
          <a:xfrm>
            <a:off x="487868" y="2522010"/>
            <a:ext cx="5889786" cy="3394842"/>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8" name="직사각형 17">
            <a:extLst>
              <a:ext uri="{FF2B5EF4-FFF2-40B4-BE49-F238E27FC236}">
                <a16:creationId xmlns:a16="http://schemas.microsoft.com/office/drawing/2014/main" id="{FEF9F475-D9FC-4F29-B0AB-FC4DD2E6F2D2}"/>
              </a:ext>
            </a:extLst>
          </p:cNvPr>
          <p:cNvSpPr/>
          <p:nvPr/>
        </p:nvSpPr>
        <p:spPr>
          <a:xfrm>
            <a:off x="487865" y="2377295"/>
            <a:ext cx="5889245" cy="408034"/>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대한민국 게임대상 수상작의 플랫폼 다변화</a:t>
            </a:r>
          </a:p>
        </p:txBody>
      </p:sp>
      <p:sp>
        <p:nvSpPr>
          <p:cNvPr id="34" name="TextBox 33">
            <a:extLst>
              <a:ext uri="{FF2B5EF4-FFF2-40B4-BE49-F238E27FC236}">
                <a16:creationId xmlns:a16="http://schemas.microsoft.com/office/drawing/2014/main" id="{B7E8A7E1-A071-4DA7-BBAD-6DD97B3DA502}"/>
              </a:ext>
            </a:extLst>
          </p:cNvPr>
          <p:cNvSpPr txBox="1"/>
          <p:nvPr/>
        </p:nvSpPr>
        <p:spPr>
          <a:xfrm>
            <a:off x="6582242" y="4980240"/>
            <a:ext cx="2773680" cy="660117"/>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한국콘텐츠진흥원의 게임 이용자 실태조사에 따르면 게임 이용자의 게임 분야별 이용률 중 모바일 비중은 감소하고</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PC,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 등 이용자의 게임 플랫폼 이용 행태가 다양화되는 트렌드를 보임</a:t>
            </a:r>
          </a:p>
        </p:txBody>
      </p:sp>
      <p:sp>
        <p:nvSpPr>
          <p:cNvPr id="38" name="모서리가 둥근 직사각형 43">
            <a:extLst>
              <a:ext uri="{FF2B5EF4-FFF2-40B4-BE49-F238E27FC236}">
                <a16:creationId xmlns:a16="http://schemas.microsoft.com/office/drawing/2014/main" id="{AC39355A-146A-4371-B4A3-42AE83178623}"/>
              </a:ext>
            </a:extLst>
          </p:cNvPr>
          <p:cNvSpPr/>
          <p:nvPr/>
        </p:nvSpPr>
        <p:spPr>
          <a:xfrm flipH="1">
            <a:off x="478633" y="2823223"/>
            <a:ext cx="5924361"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최근 </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년간 </a:t>
            </a:r>
            <a:r>
              <a:rPr kumimoji="0" lang="ko-KR" altLang="en-US"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대한민국 게임대상 우수상 이상</a:t>
            </a:r>
            <a:r>
              <a:rPr kumimoji="0" lang="en-US" altLang="ko-KR"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대상</a:t>
            </a:r>
            <a:r>
              <a:rPr kumimoji="0" lang="en-US" altLang="ko-KR"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최우수상</a:t>
            </a:r>
            <a:r>
              <a:rPr kumimoji="0" lang="en-US" altLang="ko-KR"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우수상</a:t>
            </a:r>
            <a:r>
              <a:rPr kumimoji="0" lang="en-US" altLang="ko-KR"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1"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수상작</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41" name="타원 40">
            <a:extLst>
              <a:ext uri="{FF2B5EF4-FFF2-40B4-BE49-F238E27FC236}">
                <a16:creationId xmlns:a16="http://schemas.microsoft.com/office/drawing/2014/main" id="{F60B06A3-A5F7-49FC-9F7E-65EB2A9EA191}"/>
              </a:ext>
            </a:extLst>
          </p:cNvPr>
          <p:cNvSpPr/>
          <p:nvPr/>
        </p:nvSpPr>
        <p:spPr>
          <a:xfrm>
            <a:off x="490973" y="610806"/>
            <a:ext cx="303971" cy="30397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rPr>
              <a:t>5</a:t>
            </a:r>
            <a:endParaRPr kumimoji="0" lang="ko-KR" altLang="en-US"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grpSp>
        <p:nvGrpSpPr>
          <p:cNvPr id="48" name="그룹 47">
            <a:extLst>
              <a:ext uri="{FF2B5EF4-FFF2-40B4-BE49-F238E27FC236}">
                <a16:creationId xmlns:a16="http://schemas.microsoft.com/office/drawing/2014/main" id="{4FBD11B7-1616-4C55-95AE-1DCBFF9FD46F}"/>
              </a:ext>
            </a:extLst>
          </p:cNvPr>
          <p:cNvGrpSpPr/>
          <p:nvPr/>
        </p:nvGrpSpPr>
        <p:grpSpPr>
          <a:xfrm>
            <a:off x="487865" y="2008461"/>
            <a:ext cx="8928000" cy="276837"/>
            <a:chOff x="704850" y="2013298"/>
            <a:chExt cx="4140200" cy="276837"/>
          </a:xfrm>
        </p:grpSpPr>
        <p:sp>
          <p:nvSpPr>
            <p:cNvPr id="49" name="TextBox 48">
              <a:extLst>
                <a:ext uri="{FF2B5EF4-FFF2-40B4-BE49-F238E27FC236}">
                  <a16:creationId xmlns:a16="http://schemas.microsoft.com/office/drawing/2014/main" id="{4A58CDCF-26B8-494B-A8E3-6C4A7D74F384}"/>
                </a:ext>
              </a:extLst>
            </p:cNvPr>
            <p:cNvSpPr txBox="1"/>
            <p:nvPr/>
          </p:nvSpPr>
          <p:spPr>
            <a:xfrm>
              <a:off x="704850" y="2046854"/>
              <a:ext cx="87865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플랫폼 다변화 트렌드의 확대</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0" name="직선 연결선 49">
              <a:extLst>
                <a:ext uri="{FF2B5EF4-FFF2-40B4-BE49-F238E27FC236}">
                  <a16:creationId xmlns:a16="http://schemas.microsoft.com/office/drawing/2014/main" id="{8202F368-DBA4-4E9F-98ED-3BAA6865F32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C9C9A469-B2E5-491C-AD60-1F748353749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모서리가 둥근 직사각형 43">
            <a:extLst>
              <a:ext uri="{FF2B5EF4-FFF2-40B4-BE49-F238E27FC236}">
                <a16:creationId xmlns:a16="http://schemas.microsoft.com/office/drawing/2014/main" id="{24ED77AA-1976-43B9-9A1A-1326D1DF8B85}"/>
              </a:ext>
            </a:extLst>
          </p:cNvPr>
          <p:cNvSpPr/>
          <p:nvPr/>
        </p:nvSpPr>
        <p:spPr>
          <a:xfrm flipH="1">
            <a:off x="550078" y="5005588"/>
            <a:ext cx="5827032" cy="78835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2023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대한민국 게임대상에서 </a:t>
            </a:r>
            <a:r>
              <a:rPr lang="en-US" altLang="ko-KR" sz="10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PC/</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 플랫폼 기반 게임인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거짓</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이 콘솔 게임으로서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만에 대상 수상</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거짓</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외에도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 기반의 넥슨코리아의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데이브 더 다이버</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스마일게이트 엔터테인먼트의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크로스파이어</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시에라 스쿼드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가 최우수상</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우수상을 수상</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2023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대한민국 게임대상에서 대상</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최우수상</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우수상 수상작 중 모바일 게임의 비중은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2015</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이후 최저임 </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1" name="TextBox 30">
            <a:extLst>
              <a:ext uri="{FF2B5EF4-FFF2-40B4-BE49-F238E27FC236}">
                <a16:creationId xmlns:a16="http://schemas.microsoft.com/office/drawing/2014/main" id="{03174E5F-0934-4D14-AFF0-883F05D8674E}"/>
              </a:ext>
            </a:extLst>
          </p:cNvPr>
          <p:cNvSpPr txBox="1"/>
          <p:nvPr/>
        </p:nvSpPr>
        <p:spPr>
          <a:xfrm>
            <a:off x="496820" y="590918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 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graphicFrame>
        <p:nvGraphicFramePr>
          <p:cNvPr id="7" name="차트 6">
            <a:extLst>
              <a:ext uri="{FF2B5EF4-FFF2-40B4-BE49-F238E27FC236}">
                <a16:creationId xmlns:a16="http://schemas.microsoft.com/office/drawing/2014/main" id="{90A0DA24-F6B3-0DB5-196F-97D799EAE452}"/>
              </a:ext>
            </a:extLst>
          </p:cNvPr>
          <p:cNvGraphicFramePr/>
          <p:nvPr/>
        </p:nvGraphicFramePr>
        <p:xfrm>
          <a:off x="6503863" y="2987157"/>
          <a:ext cx="2895933" cy="177298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2EFA870-74E1-FFCD-9529-D070BE92ED13}"/>
              </a:ext>
            </a:extLst>
          </p:cNvPr>
          <p:cNvSpPr txBox="1"/>
          <p:nvPr/>
        </p:nvSpPr>
        <p:spPr>
          <a:xfrm>
            <a:off x="7049385" y="3031293"/>
            <a:ext cx="48250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solidFill>
                  <a:srgbClr val="FF0000"/>
                </a:solidFill>
                <a:effectLst/>
                <a:uLnTx/>
                <a:uFillTx/>
                <a:latin typeface="KoPub돋움체 Bold"/>
                <a:ea typeface="KoPub돋움체 Medium" panose="00000600000000000000" pitchFamily="2" charset="-127"/>
                <a:cs typeface="Univers for KPMG"/>
              </a:rPr>
              <a:t>6.3%p</a:t>
            </a:r>
            <a:r>
              <a:rPr kumimoji="0" lang="en-US" altLang="ko-KR" sz="1000" b="1" i="0" u="none" strike="noStrike" kern="1200" cap="none" spc="0" normalizeH="0" baseline="0" noProof="0" dirty="0">
                <a:ln>
                  <a:solidFill>
                    <a:srgbClr val="00338D">
                      <a:alpha val="0"/>
                    </a:srgbClr>
                  </a:solidFill>
                </a:ln>
                <a:solidFill>
                  <a:srgbClr val="FF0000"/>
                </a:solidFill>
                <a:effectLst/>
                <a:uLnTx/>
                <a:uFillTx/>
                <a:latin typeface="KoPub돋움체 Bold"/>
                <a:ea typeface="맑은 고딕" panose="020B0503020000020004" pitchFamily="50" charset="-127"/>
                <a:cs typeface="Univers for KPMG"/>
              </a:rPr>
              <a:t>↓</a:t>
            </a:r>
            <a:endParaRPr kumimoji="0" lang="ko-KR" altLang="en-US" sz="1000" b="1" i="0" u="none" strike="noStrike" kern="1200" cap="none" spc="0" normalizeH="0" baseline="0" noProof="0" dirty="0">
              <a:ln>
                <a:solidFill>
                  <a:srgbClr val="00338D">
                    <a:alpha val="0"/>
                  </a:srgbClr>
                </a:solidFill>
              </a:ln>
              <a:solidFill>
                <a:srgbClr val="FF0000"/>
              </a:solidFill>
              <a:effectLst/>
              <a:uLnTx/>
              <a:uFillTx/>
              <a:latin typeface="KoPub돋움체 Bold"/>
              <a:ea typeface="KoPub돋움체 Medium" panose="00000600000000000000" pitchFamily="2" charset="-127"/>
              <a:cs typeface="Univers for KPMG"/>
            </a:endParaRPr>
          </a:p>
        </p:txBody>
      </p:sp>
      <p:sp>
        <p:nvSpPr>
          <p:cNvPr id="9" name="TextBox 8">
            <a:extLst>
              <a:ext uri="{FF2B5EF4-FFF2-40B4-BE49-F238E27FC236}">
                <a16:creationId xmlns:a16="http://schemas.microsoft.com/office/drawing/2014/main" id="{DBFE9A29-71E6-228E-74BD-25654E572FDA}"/>
              </a:ext>
            </a:extLst>
          </p:cNvPr>
          <p:cNvSpPr txBox="1"/>
          <p:nvPr/>
        </p:nvSpPr>
        <p:spPr>
          <a:xfrm>
            <a:off x="7629512" y="3296383"/>
            <a:ext cx="48250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KoPub돋움체 Medium" panose="00000600000000000000" pitchFamily="2" charset="-127"/>
                <a:cs typeface="Univers for KPMG"/>
              </a:rPr>
              <a:t>3.4%p</a:t>
            </a:r>
            <a:r>
              <a:rPr kumimoji="0" lang="en-US" altLang="ko-KR"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맑은 고딕" panose="020B0503020000020004" pitchFamily="50" charset="-127"/>
                <a:cs typeface="Univers for KPMG"/>
              </a:rPr>
              <a:t>↑</a:t>
            </a:r>
            <a:endParaRPr kumimoji="0" lang="ko-KR" altLang="en-US"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KoPub돋움체 Medium" panose="00000600000000000000" pitchFamily="2" charset="-127"/>
              <a:cs typeface="Univers for KPMG"/>
            </a:endParaRPr>
          </a:p>
        </p:txBody>
      </p:sp>
      <p:sp>
        <p:nvSpPr>
          <p:cNvPr id="10" name="TextBox 9">
            <a:extLst>
              <a:ext uri="{FF2B5EF4-FFF2-40B4-BE49-F238E27FC236}">
                <a16:creationId xmlns:a16="http://schemas.microsoft.com/office/drawing/2014/main" id="{40638AB3-6997-1DDF-CDB8-3D8339513C5C}"/>
              </a:ext>
            </a:extLst>
          </p:cNvPr>
          <p:cNvSpPr txBox="1"/>
          <p:nvPr/>
        </p:nvSpPr>
        <p:spPr>
          <a:xfrm>
            <a:off x="8217846" y="3606911"/>
            <a:ext cx="48250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KoPub돋움체 Medium" panose="00000600000000000000" pitchFamily="2" charset="-127"/>
                <a:cs typeface="Univers for KPMG"/>
              </a:rPr>
              <a:t>3.1%p</a:t>
            </a:r>
            <a:r>
              <a:rPr kumimoji="0" lang="en-US" altLang="ko-KR"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맑은 고딕" panose="020B0503020000020004" pitchFamily="50" charset="-127"/>
                <a:cs typeface="Univers for KPMG"/>
              </a:rPr>
              <a:t>↑</a:t>
            </a:r>
            <a:endParaRPr kumimoji="0" lang="ko-KR" altLang="en-US"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KoPub돋움체 Medium" panose="00000600000000000000" pitchFamily="2" charset="-127"/>
              <a:cs typeface="Univers for KPMG"/>
            </a:endParaRPr>
          </a:p>
        </p:txBody>
      </p:sp>
      <p:sp>
        <p:nvSpPr>
          <p:cNvPr id="11" name="TextBox 10">
            <a:extLst>
              <a:ext uri="{FF2B5EF4-FFF2-40B4-BE49-F238E27FC236}">
                <a16:creationId xmlns:a16="http://schemas.microsoft.com/office/drawing/2014/main" id="{BE34351F-033F-2A4A-A2E8-2920BB7588E9}"/>
              </a:ext>
            </a:extLst>
          </p:cNvPr>
          <p:cNvSpPr txBox="1"/>
          <p:nvPr/>
        </p:nvSpPr>
        <p:spPr>
          <a:xfrm>
            <a:off x="8784839" y="3785586"/>
            <a:ext cx="482504"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KoPub돋움체 Medium" panose="00000600000000000000" pitchFamily="2" charset="-127"/>
                <a:cs typeface="Univers for KPMG"/>
              </a:rPr>
              <a:t>2.0%p</a:t>
            </a:r>
            <a:r>
              <a:rPr kumimoji="0" lang="en-US" altLang="ko-KR"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맑은 고딕" panose="020B0503020000020004" pitchFamily="50" charset="-127"/>
                <a:cs typeface="Univers for KPMG"/>
              </a:rPr>
              <a:t>↑</a:t>
            </a:r>
            <a:endParaRPr kumimoji="0" lang="ko-KR" altLang="en-US" sz="1000" b="1" i="0" u="none" strike="noStrike" kern="1200" cap="none" spc="0" normalizeH="0" baseline="0" noProof="0" dirty="0">
              <a:ln>
                <a:solidFill>
                  <a:srgbClr val="00338D">
                    <a:alpha val="0"/>
                  </a:srgbClr>
                </a:solidFill>
              </a:ln>
              <a:solidFill>
                <a:srgbClr val="1E49E2"/>
              </a:solidFill>
              <a:effectLst/>
              <a:uLnTx/>
              <a:uFillTx/>
              <a:latin typeface="KoPub돋움체 Bold"/>
              <a:ea typeface="KoPub돋움체 Medium" panose="00000600000000000000" pitchFamily="2" charset="-127"/>
              <a:cs typeface="Univers for KPMG"/>
            </a:endParaRPr>
          </a:p>
        </p:txBody>
      </p:sp>
      <p:sp>
        <p:nvSpPr>
          <p:cNvPr id="12" name="TextBox 11">
            <a:extLst>
              <a:ext uri="{FF2B5EF4-FFF2-40B4-BE49-F238E27FC236}">
                <a16:creationId xmlns:a16="http://schemas.microsoft.com/office/drawing/2014/main" id="{82258798-6637-00C0-5C82-CFD73B994A5F}"/>
              </a:ext>
            </a:extLst>
          </p:cNvPr>
          <p:cNvSpPr txBox="1"/>
          <p:nvPr/>
        </p:nvSpPr>
        <p:spPr>
          <a:xfrm>
            <a:off x="6665294" y="4509926"/>
            <a:ext cx="2529914"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한국콘텐츠진흥원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재구성</a:t>
            </a:r>
          </a:p>
        </p:txBody>
      </p:sp>
      <p:sp>
        <p:nvSpPr>
          <p:cNvPr id="13" name="모서리가 둥근 직사각형 43">
            <a:extLst>
              <a:ext uri="{FF2B5EF4-FFF2-40B4-BE49-F238E27FC236}">
                <a16:creationId xmlns:a16="http://schemas.microsoft.com/office/drawing/2014/main" id="{E57B5901-4E0E-67B1-A783-F6182AA70EBF}"/>
              </a:ext>
            </a:extLst>
          </p:cNvPr>
          <p:cNvSpPr/>
          <p:nvPr/>
        </p:nvSpPr>
        <p:spPr>
          <a:xfrm flipH="1">
            <a:off x="6496092" y="2830741"/>
            <a:ext cx="2888153" cy="1538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이용자의 게임 분야별 이용률</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endPar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4" name="표 13">
            <a:extLst>
              <a:ext uri="{FF2B5EF4-FFF2-40B4-BE49-F238E27FC236}">
                <a16:creationId xmlns:a16="http://schemas.microsoft.com/office/drawing/2014/main" id="{63DDFFDD-54D1-4291-C8C7-1D98034F8E08}"/>
              </a:ext>
            </a:extLst>
          </p:cNvPr>
          <p:cNvGraphicFramePr>
            <a:graphicFrameLocks noGrp="1"/>
          </p:cNvGraphicFramePr>
          <p:nvPr>
            <p:extLst>
              <p:ext uri="{D42A27DB-BD31-4B8C-83A1-F6EECF244321}">
                <p14:modId xmlns:p14="http://schemas.microsoft.com/office/powerpoint/2010/main" val="1988341459"/>
              </p:ext>
            </p:extLst>
          </p:nvPr>
        </p:nvGraphicFramePr>
        <p:xfrm>
          <a:off x="603720" y="3023021"/>
          <a:ext cx="1705344" cy="1724760"/>
        </p:xfrm>
        <a:graphic>
          <a:graphicData uri="http://schemas.openxmlformats.org/drawingml/2006/table">
            <a:tbl>
              <a:tblPr firstRow="1" bandRow="1">
                <a:tableStyleId>{21E4AEA4-8DFA-4A89-87EB-49C32662AFE0}</a:tableStyleId>
              </a:tblPr>
              <a:tblGrid>
                <a:gridCol w="454547">
                  <a:extLst>
                    <a:ext uri="{9D8B030D-6E8A-4147-A177-3AD203B41FA5}">
                      <a16:colId xmlns:a16="http://schemas.microsoft.com/office/drawing/2014/main" val="2023817154"/>
                    </a:ext>
                  </a:extLst>
                </a:gridCol>
                <a:gridCol w="1250797">
                  <a:extLst>
                    <a:ext uri="{9D8B030D-6E8A-4147-A177-3AD203B41FA5}">
                      <a16:colId xmlns:a16="http://schemas.microsoft.com/office/drawing/2014/main" val="2560629315"/>
                    </a:ext>
                  </a:extLst>
                </a:gridCol>
              </a:tblGrid>
              <a:tr h="0">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수상 부문</a:t>
                      </a:r>
                    </a:p>
                  </a:txBody>
                  <a:tcPr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en-US" altLang="ko-KR" sz="9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&lt;2023&gt;</a:t>
                      </a:r>
                      <a:br>
                        <a:rPr lang="en-US" altLang="ko-KR"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게임명</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66977827"/>
                  </a:ext>
                </a:extLst>
              </a:tr>
              <a:tr h="0">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대상</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en-US" altLang="ko-KR"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a:t>
                      </a:r>
                      <a:r>
                        <a:rPr kumimoji="0" lang="ko-KR" altLang="en-US"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거짓</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3904382"/>
                  </a:ext>
                </a:extLst>
              </a:tr>
              <a:tr h="0">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최우수상</a:t>
                      </a:r>
                    </a:p>
                  </a:txBody>
                  <a:tcPr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데이브 더 다이버</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8609084"/>
                  </a:ext>
                </a:extLst>
              </a:tr>
              <a:tr h="0">
                <a:tc rowSpan="3">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우수상</a:t>
                      </a:r>
                    </a:p>
                  </a:txBody>
                  <a:tcPr marL="0" marR="0"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나이트크로우</a:t>
                      </a:r>
                      <a:endPar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3225650"/>
                  </a:ext>
                </a:extLst>
              </a:tr>
              <a:tr h="0">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승리의 여신</a:t>
                      </a:r>
                      <a:r>
                        <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니케</a:t>
                      </a:r>
                      <a:endPar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0876228"/>
                  </a:ext>
                </a:extLst>
              </a:tr>
              <a:tr h="61751">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크로스파이어</a:t>
                      </a:r>
                      <a:r>
                        <a:rPr kumimoji="0" lang="en-US" altLang="ko-KR"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시에라 스쿼드</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7542824"/>
                  </a:ext>
                </a:extLst>
              </a:tr>
            </a:tbl>
          </a:graphicData>
        </a:graphic>
      </p:graphicFrame>
      <p:graphicFrame>
        <p:nvGraphicFramePr>
          <p:cNvPr id="15" name="표 14">
            <a:extLst>
              <a:ext uri="{FF2B5EF4-FFF2-40B4-BE49-F238E27FC236}">
                <a16:creationId xmlns:a16="http://schemas.microsoft.com/office/drawing/2014/main" id="{1CE8436F-DDA8-1326-DC88-9577C09794FE}"/>
              </a:ext>
            </a:extLst>
          </p:cNvPr>
          <p:cNvGraphicFramePr>
            <a:graphicFrameLocks noGrp="1"/>
          </p:cNvGraphicFramePr>
          <p:nvPr>
            <p:extLst>
              <p:ext uri="{D42A27DB-BD31-4B8C-83A1-F6EECF244321}">
                <p14:modId xmlns:p14="http://schemas.microsoft.com/office/powerpoint/2010/main" val="1500204996"/>
              </p:ext>
            </p:extLst>
          </p:nvPr>
        </p:nvGraphicFramePr>
        <p:xfrm>
          <a:off x="2494421" y="3022851"/>
          <a:ext cx="1805415" cy="1724760"/>
        </p:xfrm>
        <a:graphic>
          <a:graphicData uri="http://schemas.openxmlformats.org/drawingml/2006/table">
            <a:tbl>
              <a:tblPr firstRow="1" bandRow="1">
                <a:tableStyleId>{21E4AEA4-8DFA-4A89-87EB-49C32662AFE0}</a:tableStyleId>
              </a:tblPr>
              <a:tblGrid>
                <a:gridCol w="481220">
                  <a:extLst>
                    <a:ext uri="{9D8B030D-6E8A-4147-A177-3AD203B41FA5}">
                      <a16:colId xmlns:a16="http://schemas.microsoft.com/office/drawing/2014/main" val="2023817154"/>
                    </a:ext>
                  </a:extLst>
                </a:gridCol>
                <a:gridCol w="1324195">
                  <a:extLst>
                    <a:ext uri="{9D8B030D-6E8A-4147-A177-3AD203B41FA5}">
                      <a16:colId xmlns:a16="http://schemas.microsoft.com/office/drawing/2014/main" val="2560629315"/>
                    </a:ext>
                  </a:extLst>
                </a:gridCol>
              </a:tblGrid>
              <a:tr h="411252">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수상 부문</a:t>
                      </a:r>
                    </a:p>
                  </a:txBody>
                  <a:tcPr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kumimoji="0" lang="en-US" altLang="ko-KR" sz="900" b="1" i="0" u="none" strike="noStrike" kern="0" cap="none" spc="0" normalizeH="0" baseline="0" noProof="0" dirty="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&lt;2022&gt;</a:t>
                      </a:r>
                      <a:br>
                        <a:rPr lang="en-US" altLang="ko-KR"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게임명</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66977827"/>
                  </a:ext>
                </a:extLst>
              </a:tr>
              <a:tr h="225564">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대상</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1" i="0" u="none" strike="noStrike" kern="1200" cap="none" spc="-15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던전앤파이터 모바일</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3904382"/>
                  </a:ext>
                </a:extLst>
              </a:tr>
              <a:tr h="411252">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최우수상</a:t>
                      </a:r>
                    </a:p>
                  </a:txBody>
                  <a:tcPr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대항해시대 오리진</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8609084"/>
                  </a:ext>
                </a:extLst>
              </a:tr>
              <a:tr h="225564">
                <a:tc rowSpan="3">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우수상</a:t>
                      </a:r>
                    </a:p>
                  </a:txBody>
                  <a:tcPr marL="0" marR="0"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머지 쿵야 아일랜드</a:t>
                      </a:r>
                      <a:endPar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3225650"/>
                  </a:ext>
                </a:extLst>
              </a:tr>
              <a:tr h="225564">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15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서머너즈 워</a:t>
                      </a:r>
                      <a:r>
                        <a:rPr kumimoji="0" lang="en-US" altLang="ko-KR" sz="1100" b="1" i="0" u="none" strike="noStrike" kern="1200" cap="none" spc="-15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15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크로니클</a:t>
                      </a:r>
                      <a:endParaRPr kumimoji="0" lang="en-US" altLang="ko-KR" sz="1100" b="1" i="0" u="none" strike="noStrike" kern="1200" cap="none" spc="-15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0876228"/>
                  </a:ext>
                </a:extLst>
              </a:tr>
              <a:tr h="225564">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HIT 2</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7542824"/>
                  </a:ext>
                </a:extLst>
              </a:tr>
            </a:tbl>
          </a:graphicData>
        </a:graphic>
      </p:graphicFrame>
      <p:graphicFrame>
        <p:nvGraphicFramePr>
          <p:cNvPr id="16" name="표 15">
            <a:extLst>
              <a:ext uri="{FF2B5EF4-FFF2-40B4-BE49-F238E27FC236}">
                <a16:creationId xmlns:a16="http://schemas.microsoft.com/office/drawing/2014/main" id="{D8088170-E3EF-4B07-FB96-90AE49A65DE9}"/>
              </a:ext>
            </a:extLst>
          </p:cNvPr>
          <p:cNvGraphicFramePr>
            <a:graphicFrameLocks noGrp="1"/>
          </p:cNvGraphicFramePr>
          <p:nvPr>
            <p:extLst>
              <p:ext uri="{D42A27DB-BD31-4B8C-83A1-F6EECF244321}">
                <p14:modId xmlns:p14="http://schemas.microsoft.com/office/powerpoint/2010/main" val="520024070"/>
              </p:ext>
            </p:extLst>
          </p:nvPr>
        </p:nvGraphicFramePr>
        <p:xfrm>
          <a:off x="4386221" y="3025269"/>
          <a:ext cx="1849470" cy="1722342"/>
        </p:xfrm>
        <a:graphic>
          <a:graphicData uri="http://schemas.openxmlformats.org/drawingml/2006/table">
            <a:tbl>
              <a:tblPr firstRow="1" bandRow="1">
                <a:tableStyleId>{21E4AEA4-8DFA-4A89-87EB-49C32662AFE0}</a:tableStyleId>
              </a:tblPr>
              <a:tblGrid>
                <a:gridCol w="492962">
                  <a:extLst>
                    <a:ext uri="{9D8B030D-6E8A-4147-A177-3AD203B41FA5}">
                      <a16:colId xmlns:a16="http://schemas.microsoft.com/office/drawing/2014/main" val="2023817154"/>
                    </a:ext>
                  </a:extLst>
                </a:gridCol>
                <a:gridCol w="1356508">
                  <a:extLst>
                    <a:ext uri="{9D8B030D-6E8A-4147-A177-3AD203B41FA5}">
                      <a16:colId xmlns:a16="http://schemas.microsoft.com/office/drawing/2014/main" val="2560629315"/>
                    </a:ext>
                  </a:extLst>
                </a:gridCol>
              </a:tblGrid>
              <a:tr h="410675">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수상 부문</a:t>
                      </a:r>
                    </a:p>
                  </a:txBody>
                  <a:tcPr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kumimoji="0" lang="en-US" altLang="ko-KR" sz="900" b="1" i="0" u="none" strike="noStrike" kern="0" cap="none" spc="0" normalizeH="0" baseline="0" noProof="0" dirty="0">
                          <a:ln>
                            <a:solidFill>
                              <a:srgbClr val="FFFFFF">
                                <a:lumMod val="6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&lt;2021&gt;</a:t>
                      </a:r>
                      <a:br>
                        <a:rPr lang="en-US" altLang="ko-KR"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br>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게임명</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66977827"/>
                  </a:ext>
                </a:extLst>
              </a:tr>
              <a:tr h="225248">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대상</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오딘</a:t>
                      </a:r>
                      <a:r>
                        <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발할라 라이징</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63904382"/>
                  </a:ext>
                </a:extLst>
              </a:tr>
              <a:tr h="410675">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최우수상</a:t>
                      </a:r>
                    </a:p>
                  </a:txBody>
                  <a:tcPr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쿠키런</a:t>
                      </a:r>
                      <a:r>
                        <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킹덤</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8609084"/>
                  </a:ext>
                </a:extLst>
              </a:tr>
              <a:tr h="225248">
                <a:tc rowSpan="3">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우수상</a:t>
                      </a:r>
                    </a:p>
                  </a:txBody>
                  <a:tcPr marL="0" marR="0" marT="18000" marB="18000" anchor="ctr">
                    <a:lnL w="3175" cap="flat" cmpd="sng" algn="ctr">
                      <a:no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이터널 리턴</a:t>
                      </a:r>
                      <a:endParaRPr kumimoji="0" lang="en-US" altLang="ko-KR"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3225650"/>
                  </a:ext>
                </a:extLst>
              </a:tr>
              <a:tr h="225248">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메탈릭 차일드</a:t>
                      </a: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0876228"/>
                  </a:ext>
                </a:extLst>
              </a:tr>
              <a:tr h="225248">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rPr>
                        <a:t>그랑사가</a:t>
                      </a:r>
                      <a:endParaRPr kumimoji="0" lang="en-US" altLang="ko-KR" sz="1100" b="1" i="0" u="none" strike="noStrike" kern="1200" cap="none" spc="0" normalizeH="0" baseline="0" dirty="0">
                        <a:ln>
                          <a:solidFill>
                            <a:prstClr val="white">
                              <a:lumMod val="65000"/>
                              <a:alpha val="0"/>
                            </a:prstClr>
                          </a:solidFill>
                        </a:ln>
                        <a:solidFill>
                          <a:schemeClr val="accent5"/>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6350"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7542824"/>
                  </a:ext>
                </a:extLst>
              </a:tr>
            </a:tbl>
          </a:graphicData>
        </a:graphic>
      </p:graphicFrame>
      <p:sp>
        <p:nvSpPr>
          <p:cNvPr id="17" name="TextBox 16">
            <a:extLst>
              <a:ext uri="{FF2B5EF4-FFF2-40B4-BE49-F238E27FC236}">
                <a16:creationId xmlns:a16="http://schemas.microsoft.com/office/drawing/2014/main" id="{C136971A-2A13-BE59-1F9D-7A923938EFC7}"/>
              </a:ext>
            </a:extLst>
          </p:cNvPr>
          <p:cNvSpPr txBox="1"/>
          <p:nvPr/>
        </p:nvSpPr>
        <p:spPr>
          <a:xfrm>
            <a:off x="642958" y="4711990"/>
            <a:ext cx="2529914"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7213EA"/>
                </a:solidFill>
                <a:effectLst/>
                <a:uLnTx/>
                <a:uFillTx/>
                <a:latin typeface="KoPub돋움체 Medium" panose="00000600000000000000" pitchFamily="2" charset="-127"/>
                <a:ea typeface="KoPub돋움체 Medium" panose="00000600000000000000" pitchFamily="2" charset="-127"/>
                <a:cs typeface="+mn-cs"/>
              </a:rPr>
              <a:t>Note: </a:t>
            </a:r>
            <a:r>
              <a:rPr kumimoji="0" lang="ko-KR" altLang="en-US" sz="800" b="0" i="0" u="none" strike="noStrike" kern="1200" cap="none" spc="0" normalizeH="0" baseline="0" noProof="0" dirty="0">
                <a:ln>
                  <a:solidFill>
                    <a:prstClr val="white">
                      <a:lumMod val="75000"/>
                      <a:alpha val="0"/>
                    </a:prstClr>
                  </a:solidFill>
                </a:ln>
                <a:solidFill>
                  <a:srgbClr val="7213EA"/>
                </a:solidFill>
                <a:effectLst/>
                <a:uLnTx/>
                <a:uFillTx/>
                <a:latin typeface="KoPub돋움체 Medium" panose="00000600000000000000" pitchFamily="2" charset="-127"/>
                <a:ea typeface="KoPub돋움체 Medium" panose="00000600000000000000" pitchFamily="2" charset="-127"/>
                <a:cs typeface="+mn-cs"/>
              </a:rPr>
              <a:t>보라색은 모바일 버전 출시 게임</a:t>
            </a:r>
          </a:p>
        </p:txBody>
      </p:sp>
    </p:spTree>
    <p:extLst>
      <p:ext uri="{BB962C8B-B14F-4D97-AF65-F5344CB8AC3E}">
        <p14:creationId xmlns:p14="http://schemas.microsoft.com/office/powerpoint/2010/main" val="857262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II. G-STAR 2023 </a:t>
            </a:r>
            <a:r>
              <a:rPr lang="ko-KR" altLang="en-US" dirty="0"/>
              <a:t>주요 트렌드</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753379" y="618212"/>
            <a:ext cx="8928100" cy="322262"/>
          </a:xfrm>
        </p:spPr>
        <p:txBody>
          <a:bodyPr/>
          <a:lstStyle/>
          <a:p>
            <a:pPr lvl="0"/>
            <a:r>
              <a:rPr lang="ko-KR" altLang="en-US" dirty="0"/>
              <a:t> 플랫폼 다변화와 크로스 플레이의 전진 </a:t>
            </a:r>
            <a:r>
              <a:rPr lang="en-US" altLang="ko-KR" dirty="0"/>
              <a:t>(2/2)</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r>
              <a:rPr lang="ko-KR" altLang="en-US" dirty="0">
                <a:ln>
                  <a:solidFill>
                    <a:prstClr val="white">
                      <a:lumMod val="75000"/>
                      <a:alpha val="0"/>
                    </a:prstClr>
                  </a:solidFill>
                </a:ln>
                <a:latin typeface="+mn-ea"/>
                <a:ea typeface="+mn-ea"/>
              </a:rPr>
              <a:t>올해 </a:t>
            </a:r>
            <a:r>
              <a:rPr lang="en-US" altLang="ko-KR" dirty="0">
                <a:ln>
                  <a:solidFill>
                    <a:prstClr val="white">
                      <a:lumMod val="75000"/>
                      <a:alpha val="0"/>
                    </a:prstClr>
                  </a:solidFill>
                </a:ln>
                <a:latin typeface="+mn-ea"/>
                <a:ea typeface="+mn-ea"/>
              </a:rPr>
              <a:t>G-STAR</a:t>
            </a:r>
            <a:r>
              <a:rPr lang="ko-KR" altLang="en-US" dirty="0">
                <a:ln>
                  <a:solidFill>
                    <a:prstClr val="white">
                      <a:lumMod val="75000"/>
                      <a:alpha val="0"/>
                    </a:prstClr>
                  </a:solidFill>
                </a:ln>
                <a:latin typeface="+mn-ea"/>
                <a:ea typeface="+mn-ea"/>
              </a:rPr>
              <a:t>에서는 크로스 플레이가 가능한 게임 플랫폼을 메인 콘텐츠로 홍보한 구글 플레이가 </a:t>
            </a:r>
            <a:r>
              <a:rPr lang="ko-KR" altLang="en-US" dirty="0"/>
              <a:t>크로스 플레이 시연 부스를 구성함</a:t>
            </a:r>
            <a:r>
              <a:rPr lang="en-US" altLang="ko-KR" dirty="0"/>
              <a:t>. </a:t>
            </a:r>
            <a:r>
              <a:rPr lang="ko-KR" altLang="en-US" dirty="0"/>
              <a:t>엔씨소프트는 닌텐도 스위치</a:t>
            </a:r>
            <a:r>
              <a:rPr lang="en-US" altLang="ko-KR" dirty="0"/>
              <a:t>, PC, </a:t>
            </a:r>
            <a:r>
              <a:rPr lang="ko-KR" altLang="en-US" dirty="0"/>
              <a:t>모바일 등의 플랫폼에서 크로스 플레이 기능을 제공할 예정인 출시 예정작 </a:t>
            </a:r>
            <a:r>
              <a:rPr lang="en-US" altLang="ko-KR" dirty="0"/>
              <a:t>‘</a:t>
            </a:r>
            <a:r>
              <a:rPr lang="ko-KR" altLang="en-US" dirty="0"/>
              <a:t>배틀 크러쉬</a:t>
            </a:r>
            <a:r>
              <a:rPr lang="en-US" altLang="ko-KR" dirty="0"/>
              <a:t>’</a:t>
            </a:r>
            <a:r>
              <a:rPr lang="ko-KR" altLang="en-US" dirty="0"/>
              <a:t>를 공개하여 주목을 받음</a:t>
            </a:r>
            <a:endParaRPr lang="en-US" altLang="ko-KR" dirty="0">
              <a:ln>
                <a:solidFill>
                  <a:prstClr val="white">
                    <a:lumMod val="75000"/>
                    <a:alpha val="0"/>
                  </a:prstClr>
                </a:solidFill>
              </a:ln>
              <a:latin typeface="+mn-ea"/>
              <a:ea typeface="+mn-ea"/>
            </a:endParaRPr>
          </a:p>
        </p:txBody>
      </p:sp>
      <p:sp>
        <p:nvSpPr>
          <p:cNvPr id="24" name="텍스트 개체 틀 7">
            <a:extLst>
              <a:ext uri="{FF2B5EF4-FFF2-40B4-BE49-F238E27FC236}">
                <a16:creationId xmlns:a16="http://schemas.microsoft.com/office/drawing/2014/main" id="{92AB01C5-CAE5-4AF9-9321-D646A09E7EBF}"/>
              </a:ext>
            </a:extLst>
          </p:cNvPr>
          <p:cNvSpPr txBox="1">
            <a:spLocks/>
          </p:cNvSpPr>
          <p:nvPr/>
        </p:nvSpPr>
        <p:spPr>
          <a:xfrm>
            <a:off x="6521116" y="2513047"/>
            <a:ext cx="2895933" cy="3403804"/>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en-US" altLang="ko-KR"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25" name="직사각형 24">
            <a:extLst>
              <a:ext uri="{FF2B5EF4-FFF2-40B4-BE49-F238E27FC236}">
                <a16:creationId xmlns:a16="http://schemas.microsoft.com/office/drawing/2014/main" id="{22312BE6-AC1B-40FC-829F-66BDC1227BC5}"/>
              </a:ext>
            </a:extLst>
          </p:cNvPr>
          <p:cNvSpPr/>
          <p:nvPr/>
        </p:nvSpPr>
        <p:spPr>
          <a:xfrm>
            <a:off x="6522575" y="2377599"/>
            <a:ext cx="2895667"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크로스 플레이 지원 게임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배틀 크러쉬</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endPar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28" name="텍스트 개체 틀 7">
            <a:extLst>
              <a:ext uri="{FF2B5EF4-FFF2-40B4-BE49-F238E27FC236}">
                <a16:creationId xmlns:a16="http://schemas.microsoft.com/office/drawing/2014/main" id="{7F8CF6F5-C947-4960-A61F-6D0A0F149084}"/>
              </a:ext>
            </a:extLst>
          </p:cNvPr>
          <p:cNvSpPr txBox="1">
            <a:spLocks/>
          </p:cNvSpPr>
          <p:nvPr/>
        </p:nvSpPr>
        <p:spPr>
          <a:xfrm>
            <a:off x="487868" y="2522010"/>
            <a:ext cx="5721546" cy="3394842"/>
          </a:xfrm>
          <a:prstGeom prst="rect">
            <a:avLst/>
          </a:prstGeom>
          <a:solidFill>
            <a:srgbClr val="D2DBF9"/>
          </a:solidFill>
        </p:spPr>
        <p:txBody>
          <a:bodyPr lIns="108000" tIns="144000" rIns="108000" bIns="0" anchor="t" anchorCtr="0">
            <a:noAutofit/>
          </a:bodyPr>
          <a:lstStyle>
            <a:defPPr>
              <a:defRPr lang="en-US"/>
            </a:defPPr>
            <a:lvl1pPr marR="0" lvl="0" indent="-108000" fontAlgn="auto">
              <a:lnSpc>
                <a:spcPct val="110000"/>
              </a:lnSpc>
              <a:spcAft>
                <a:spcPts val="500"/>
              </a:spcAft>
              <a:buClrTx/>
              <a:buSzTx/>
              <a:tabLst/>
              <a:defRPr sz="1000" b="0" i="0" kern="0">
                <a:ln>
                  <a:solidFill>
                    <a:sysClr val="window" lastClr="FFFFFF">
                      <a:lumMod val="75000"/>
                      <a:alpha val="0"/>
                    </a:sys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just">
              <a:lnSpc>
                <a:spcPct val="105000"/>
              </a:lnSpc>
              <a:spcAft>
                <a:spcPts val="600"/>
              </a:spcAft>
              <a:buFontTx/>
              <a:buNone/>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2pPr>
            <a:lvl3pPr marL="285750" indent="-28575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3pPr>
            <a:lvl4pPr marL="571500" indent="-228600" algn="just">
              <a:lnSpc>
                <a:spcPct val="105000"/>
              </a:lnSpc>
              <a:spcAft>
                <a:spcPts val="600"/>
              </a:spcAft>
              <a:buClr>
                <a:schemeClr val="tx2"/>
              </a:buClr>
              <a:buFont typeface="Univers for KPMG Light" panose="020B0403020202020204" pitchFamily="34" charset="0"/>
              <a:buChar char="-"/>
              <a:defRPr sz="1200" b="0" i="0">
                <a:solidFill>
                  <a:schemeClr val="bg1">
                    <a:lumMod val="50000"/>
                  </a:schemeClr>
                </a:solidFill>
                <a:latin typeface="KoPub돋움체 Medium" panose="00000600000000000000" pitchFamily="2" charset="-127"/>
                <a:ea typeface="KoPub돋움체 Medium" panose="00000600000000000000" pitchFamily="2" charset="-127"/>
                <a:cs typeface="KoPub돋움체 Medium" panose="02020603020101020101" pitchFamily="18" charset="-127"/>
              </a:defRPr>
            </a:lvl4pPr>
            <a:lvl5pPr algn="just">
              <a:lnSpc>
                <a:spcPct val="105000"/>
              </a:lnSpc>
              <a:spcAft>
                <a:spcPts val="600"/>
              </a:spcAft>
              <a:defRPr sz="1200" b="0" i="0">
                <a:solidFill>
                  <a:schemeClr val="accent5"/>
                </a:solidFill>
                <a:latin typeface="KoPub돋움체 Medium" panose="00000600000000000000" pitchFamily="2" charset="-127"/>
                <a:ea typeface="KoPub돋움체 Medium" panose="00000600000000000000" pitchFamily="2" charset="-127"/>
                <a:cs typeface="Univers for KPMG Light" panose="020B0403020202020204" pitchFamily="34" charset="0"/>
              </a:defRPr>
            </a:lvl5pPr>
          </a:lstStyle>
          <a:p>
            <a:pPr marL="0" marR="0" lvl="0" indent="0" algn="l" defTabSz="914400" rtl="0" eaLnBrk="1" fontAlgn="auto" latinLnBrk="0" hangingPunct="1">
              <a:lnSpc>
                <a:spcPct val="110000"/>
              </a:lnSpc>
              <a:spcBef>
                <a:spcPts val="0"/>
              </a:spcBef>
              <a:spcAft>
                <a:spcPts val="500"/>
              </a:spcAft>
              <a:buClrTx/>
              <a:buSzTx/>
              <a:buFontTx/>
              <a:buNone/>
              <a:tabLst/>
              <a:defRPr/>
            </a:pPr>
            <a:endParaRPr kumimoji="0" lang="ko-KR" altLang="en-US" sz="1000" b="0" i="0" u="none" strike="noStrike" kern="0" cap="none" spc="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8" name="직사각형 17">
            <a:extLst>
              <a:ext uri="{FF2B5EF4-FFF2-40B4-BE49-F238E27FC236}">
                <a16:creationId xmlns:a16="http://schemas.microsoft.com/office/drawing/2014/main" id="{FEF9F475-D9FC-4F29-B0AB-FC4DD2E6F2D2}"/>
              </a:ext>
            </a:extLst>
          </p:cNvPr>
          <p:cNvSpPr/>
          <p:nvPr/>
        </p:nvSpPr>
        <p:spPr>
          <a:xfrm>
            <a:off x="487865" y="2377295"/>
            <a:ext cx="5721020" cy="277200"/>
          </a:xfrm>
          <a:prstGeom prst="rect">
            <a:avLst/>
          </a:prstGeom>
          <a:solidFill>
            <a:schemeClr val="accent1"/>
          </a:solidFill>
          <a:ln w="3175">
            <a:noFill/>
          </a:ln>
          <a:effectLst/>
        </p:spPr>
        <p:txBody>
          <a:bodyPr wrap="square" lIns="0" tIns="0" rIns="0" bIns="0" anchor="ctr">
            <a:noAutofit/>
          </a:bodyPr>
          <a:lstStyle/>
          <a:p>
            <a:pPr marL="0" marR="0" lvl="0" indent="0" algn="ctr" defTabSz="914400" rtl="0" eaLnBrk="0" fontAlgn="base" latinLnBrk="0" hangingPunct="0">
              <a:lnSpc>
                <a:spcPct val="100000"/>
              </a:lnSpc>
              <a:spcBef>
                <a:spcPct val="0"/>
              </a:spcBef>
              <a:spcAft>
                <a:spcPct val="0"/>
              </a:spcAft>
              <a:buClr>
                <a:srgbClr val="7D0900"/>
              </a:buClr>
              <a:buSzTx/>
              <a:buFontTx/>
              <a:buNone/>
              <a:tabLst/>
              <a:defRPr/>
            </a:pP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모바일과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PC</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에서 크로스 플레이가 가능한 </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구글 플레이 게임즈</a:t>
            </a:r>
            <a:r>
              <a:rPr kumimoji="0" lang="en-US" altLang="ko-KR"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 </a:t>
            </a:r>
            <a:r>
              <a:rPr kumimoji="0" lang="ko-KR" altLang="en-US" sz="1200" b="1" i="0" u="none" strike="noStrike" kern="0" cap="none" spc="0" normalizeH="0" baseline="0" noProof="0" dirty="0">
                <a:ln>
                  <a:solidFill>
                    <a:srgbClr val="D9D9D9">
                      <a:alpha val="0"/>
                    </a:srgbClr>
                  </a:solidFill>
                </a:ln>
                <a:solidFill>
                  <a:srgbClr val="FFFFFF"/>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홍보</a:t>
            </a:r>
          </a:p>
        </p:txBody>
      </p:sp>
      <p:sp>
        <p:nvSpPr>
          <p:cNvPr id="20" name="TextBox 19">
            <a:extLst>
              <a:ext uri="{FF2B5EF4-FFF2-40B4-BE49-F238E27FC236}">
                <a16:creationId xmlns:a16="http://schemas.microsoft.com/office/drawing/2014/main" id="{E3B5C20E-EE1D-45D2-880D-AC5341FBE776}"/>
              </a:ext>
            </a:extLst>
          </p:cNvPr>
          <p:cNvSpPr txBox="1"/>
          <p:nvPr/>
        </p:nvSpPr>
        <p:spPr>
          <a:xfrm>
            <a:off x="539950" y="4678081"/>
            <a:ext cx="5668935" cy="1121782"/>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구글 플레이는 자사의 모바일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OS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안드로이드</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 사용하는 게임을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 함께 이용할 수 있는 서비스인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구글 플레이 게임즈</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를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2023</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 소개함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구글 플레이 게임즈</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 구현하는 게임은 안드로이드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OS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기반 게임 플레이가 가능하면 게임 제작사가 별도의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버전 게임을 제작할 필요 없이 크로스 플레이가 구현 가능하다는 점에서 이슈가 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쿠키런</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모험의 탑</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무한의 계단</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별이되어라</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베다의 기사들</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등의 게임을 시연 콘텐츠로 활용하여 참관객의 크로스 플레이 체험을 유도함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4" name="TextBox 33">
            <a:extLst>
              <a:ext uri="{FF2B5EF4-FFF2-40B4-BE49-F238E27FC236}">
                <a16:creationId xmlns:a16="http://schemas.microsoft.com/office/drawing/2014/main" id="{B7E8A7E1-A071-4DA7-BBAD-6DD97B3DA502}"/>
              </a:ext>
            </a:extLst>
          </p:cNvPr>
          <p:cNvSpPr txBox="1"/>
          <p:nvPr/>
        </p:nvSpPr>
        <p:spPr>
          <a:xfrm>
            <a:off x="6640689" y="4678081"/>
            <a:ext cx="2809983" cy="1057662"/>
          </a:xfrm>
          <a:prstGeom prst="rect">
            <a:avLst/>
          </a:prstGeom>
          <a:noFill/>
        </p:spPr>
        <p:txBody>
          <a:bodyPr wrap="square" lIns="0" tIns="0" rIns="0" bIns="0" rtlCol="0">
            <a:spAutoFit/>
          </a:bodyPr>
          <a:lstStyle/>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엔씨소프트는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2023</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에서 크로스 플레이 지원 예정인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2024</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출시 예정작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배틀크러쉬</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를 공개함</a:t>
            </a:r>
            <a:endPar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ts val="1300"/>
              </a:lnSpc>
              <a:spcBef>
                <a:spcPts val="0"/>
              </a:spcBef>
              <a:spcAft>
                <a:spcPts val="500"/>
              </a:spcAft>
              <a:buClrTx/>
              <a:buSzTx/>
              <a:buFont typeface="Arial" panose="020B0604020202020204" pitchFamily="34" charset="0"/>
              <a:buChar char="•"/>
              <a:tabLst/>
              <a:defRPr/>
            </a:pP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배틀크러쉬</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는 엔씨소프트 게임 중 최초로 닌텐도 스위치에서 구현됨과 함께 </a:t>
            </a:r>
            <a:r>
              <a:rPr kumimoji="0" lang="en-US" altLang="ko-KR"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 </a:t>
            </a:r>
            <a:r>
              <a:rPr kumimoji="0" lang="ko-KR" altLang="en-US" sz="10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모바일 등의 플랫폼에서 크로스 플레이를 지원할 예정 </a:t>
            </a:r>
          </a:p>
        </p:txBody>
      </p:sp>
      <p:sp>
        <p:nvSpPr>
          <p:cNvPr id="38" name="모서리가 둥근 직사각형 43">
            <a:extLst>
              <a:ext uri="{FF2B5EF4-FFF2-40B4-BE49-F238E27FC236}">
                <a16:creationId xmlns:a16="http://schemas.microsoft.com/office/drawing/2014/main" id="{AC39355A-146A-4371-B4A3-42AE83178623}"/>
              </a:ext>
            </a:extLst>
          </p:cNvPr>
          <p:cNvSpPr/>
          <p:nvPr/>
        </p:nvSpPr>
        <p:spPr>
          <a:xfrm flipH="1">
            <a:off x="496820" y="2693407"/>
            <a:ext cx="5685647" cy="1654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구글 플레이 시연 부스</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41" name="타원 40">
            <a:extLst>
              <a:ext uri="{FF2B5EF4-FFF2-40B4-BE49-F238E27FC236}">
                <a16:creationId xmlns:a16="http://schemas.microsoft.com/office/drawing/2014/main" id="{F60B06A3-A5F7-49FC-9F7E-65EB2A9EA191}"/>
              </a:ext>
            </a:extLst>
          </p:cNvPr>
          <p:cNvSpPr/>
          <p:nvPr/>
        </p:nvSpPr>
        <p:spPr>
          <a:xfrm>
            <a:off x="490973" y="610806"/>
            <a:ext cx="303971" cy="30397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rPr>
              <a:t>5</a:t>
            </a:r>
            <a:endParaRPr kumimoji="0" lang="ko-KR" altLang="en-US" sz="2000" b="0" i="0" u="none" strike="noStrike" kern="1200" cap="none" spc="0" normalizeH="0" baseline="0" noProof="0" dirty="0">
              <a:ln>
                <a:noFill/>
              </a:ln>
              <a:solidFill>
                <a:srgbClr val="FFFFFF"/>
              </a:solidFill>
              <a:effectLst/>
              <a:uLnTx/>
              <a:uFillTx/>
              <a:latin typeface="KoPub돋움체 Bold" panose="02020603020101020101" pitchFamily="18" charset="-127"/>
              <a:ea typeface="KoPub돋움체 Bold" panose="02020603020101020101" pitchFamily="18" charset="-127"/>
              <a:cs typeface="+mn-cs"/>
            </a:endParaRPr>
          </a:p>
        </p:txBody>
      </p:sp>
      <p:grpSp>
        <p:nvGrpSpPr>
          <p:cNvPr id="48" name="그룹 47">
            <a:extLst>
              <a:ext uri="{FF2B5EF4-FFF2-40B4-BE49-F238E27FC236}">
                <a16:creationId xmlns:a16="http://schemas.microsoft.com/office/drawing/2014/main" id="{4FBD11B7-1616-4C55-95AE-1DCBFF9FD46F}"/>
              </a:ext>
            </a:extLst>
          </p:cNvPr>
          <p:cNvGrpSpPr/>
          <p:nvPr/>
        </p:nvGrpSpPr>
        <p:grpSpPr>
          <a:xfrm>
            <a:off x="487865" y="2008461"/>
            <a:ext cx="8928000" cy="276837"/>
            <a:chOff x="704850" y="2013298"/>
            <a:chExt cx="4140200" cy="276837"/>
          </a:xfrm>
        </p:grpSpPr>
        <p:sp>
          <p:nvSpPr>
            <p:cNvPr id="49" name="TextBox 48">
              <a:extLst>
                <a:ext uri="{FF2B5EF4-FFF2-40B4-BE49-F238E27FC236}">
                  <a16:creationId xmlns:a16="http://schemas.microsoft.com/office/drawing/2014/main" id="{4A58CDCF-26B8-494B-A8E3-6C4A7D74F384}"/>
                </a:ext>
              </a:extLst>
            </p:cNvPr>
            <p:cNvSpPr txBox="1"/>
            <p:nvPr/>
          </p:nvSpPr>
          <p:spPr>
            <a:xfrm>
              <a:off x="704850" y="2046854"/>
              <a:ext cx="145155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G-STAR 2023</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에 등장한 크로스 플레이 플랫폼</a:t>
              </a:r>
              <a:endPar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0" name="직선 연결선 49">
              <a:extLst>
                <a:ext uri="{FF2B5EF4-FFF2-40B4-BE49-F238E27FC236}">
                  <a16:creationId xmlns:a16="http://schemas.microsoft.com/office/drawing/2014/main" id="{8202F368-DBA4-4E9F-98ED-3BAA6865F32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C9C9A469-B2E5-491C-AD60-1F748353749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모서리가 둥근 직사각형 43">
            <a:extLst>
              <a:ext uri="{FF2B5EF4-FFF2-40B4-BE49-F238E27FC236}">
                <a16:creationId xmlns:a16="http://schemas.microsoft.com/office/drawing/2014/main" id="{7C18F52A-B77F-4322-87DA-02812799189A}"/>
              </a:ext>
            </a:extLst>
          </p:cNvPr>
          <p:cNvSpPr/>
          <p:nvPr/>
        </p:nvSpPr>
        <p:spPr>
          <a:xfrm flipH="1">
            <a:off x="6491447" y="2693407"/>
            <a:ext cx="2966753" cy="1650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&lt;</a:t>
            </a:r>
            <a:r>
              <a:rPr kumimoji="0" lang="ko-KR" altLang="en-US"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엔씨소프트 부스</a:t>
            </a:r>
            <a:r>
              <a:rPr kumimoji="0" lang="en-US" altLang="ko-KR" sz="1000" b="1" i="0" u="none" strike="noStrike" kern="1200" cap="none" spc="0" normalizeH="0" baseline="0" noProof="0" dirty="0">
                <a:ln>
                  <a:solidFill>
                    <a:prstClr val="white">
                      <a:lumMod val="65000"/>
                      <a:alpha val="0"/>
                    </a:prstClr>
                  </a:solidFill>
                </a:ln>
                <a:solidFill>
                  <a:srgbClr val="0C233C"/>
                </a:solidFill>
                <a:effectLst/>
                <a:uLnTx/>
                <a:uFillTx/>
                <a:latin typeface="KoPub돋움체 Medium" panose="00000600000000000000" pitchFamily="2" charset="-127"/>
                <a:ea typeface="KoPub돋움체 Medium" panose="00000600000000000000" pitchFamily="2" charset="-127"/>
                <a:cs typeface="+mn-cs"/>
              </a:rPr>
              <a:t>&gt;</a:t>
            </a:r>
          </a:p>
        </p:txBody>
      </p:sp>
      <p:sp>
        <p:nvSpPr>
          <p:cNvPr id="22" name="TextBox 21">
            <a:extLst>
              <a:ext uri="{FF2B5EF4-FFF2-40B4-BE49-F238E27FC236}">
                <a16:creationId xmlns:a16="http://schemas.microsoft.com/office/drawing/2014/main" id="{A52A639D-0106-42F7-8115-686196F1C5F5}"/>
              </a:ext>
            </a:extLst>
          </p:cNvPr>
          <p:cNvSpPr txBox="1"/>
          <p:nvPr/>
        </p:nvSpPr>
        <p:spPr>
          <a:xfrm>
            <a:off x="496820" y="5909187"/>
            <a:ext cx="8928000"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 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pic>
        <p:nvPicPr>
          <p:cNvPr id="6" name="그림 5" descr="의류, 실내, 사람, 신발류이(가) 표시된 사진&#10;&#10;자동 생성된 설명">
            <a:extLst>
              <a:ext uri="{FF2B5EF4-FFF2-40B4-BE49-F238E27FC236}">
                <a16:creationId xmlns:a16="http://schemas.microsoft.com/office/drawing/2014/main" id="{EBDCF0EC-8DAD-3E4E-1F76-5A70C4B43A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8947" y="2897791"/>
            <a:ext cx="5507651" cy="1737063"/>
          </a:xfrm>
          <a:prstGeom prst="rect">
            <a:avLst/>
          </a:prstGeom>
        </p:spPr>
      </p:pic>
      <p:pic>
        <p:nvPicPr>
          <p:cNvPr id="8" name="그림 7" descr="의류, 사람, 천장, 디스플레이 장치이(가) 표시된 사진&#10;&#10;자동 생성된 설명">
            <a:extLst>
              <a:ext uri="{FF2B5EF4-FFF2-40B4-BE49-F238E27FC236}">
                <a16:creationId xmlns:a16="http://schemas.microsoft.com/office/drawing/2014/main" id="{D2B9C28D-4DA3-0C2A-AD2C-482FAC41D64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305" b="-476"/>
          <a:stretch/>
        </p:blipFill>
        <p:spPr>
          <a:xfrm>
            <a:off x="6607827" y="2897059"/>
            <a:ext cx="2729441" cy="1737795"/>
          </a:xfrm>
          <a:prstGeom prst="rect">
            <a:avLst/>
          </a:prstGeom>
        </p:spPr>
      </p:pic>
      <p:sp>
        <p:nvSpPr>
          <p:cNvPr id="2" name="타원 1">
            <a:extLst>
              <a:ext uri="{FF2B5EF4-FFF2-40B4-BE49-F238E27FC236}">
                <a16:creationId xmlns:a16="http://schemas.microsoft.com/office/drawing/2014/main" id="{72931B06-7B38-F833-3163-EE6977516DA8}"/>
              </a:ext>
            </a:extLst>
          </p:cNvPr>
          <p:cNvSpPr/>
          <p:nvPr/>
        </p:nvSpPr>
        <p:spPr>
          <a:xfrm>
            <a:off x="7285918" y="4515269"/>
            <a:ext cx="50547" cy="9611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4273122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1547038623"/>
              </p:ext>
            </p:extLst>
          </p:nvPr>
        </p:nvGraphicFramePr>
        <p:xfrm>
          <a:off x="1050977" y="2420938"/>
          <a:ext cx="5849657" cy="3286083"/>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76137">
                <a:tc>
                  <a:txBody>
                    <a:bodyPr/>
                    <a:lstStyle/>
                    <a:p>
                      <a:r>
                        <a:rPr lang="en-GB" sz="1500" b="0" dirty="0">
                          <a:ln>
                            <a:solidFill>
                              <a:schemeClr val="accent1">
                                <a:alpha val="0"/>
                              </a:schemeClr>
                            </a:solidFill>
                          </a:ln>
                          <a:solidFill>
                            <a:srgbClr val="00338D"/>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en-GB" sz="1500" b="0" dirty="0">
                          <a:ln>
                            <a:solidFill>
                              <a:schemeClr val="accent1">
                                <a:alpha val="0"/>
                              </a:schemeClr>
                            </a:solidFill>
                          </a:ln>
                          <a:solidFill>
                            <a:srgbClr val="00338D"/>
                          </a:solidFill>
                          <a:latin typeface="+mn-ea"/>
                          <a:ea typeface="+mn-ea"/>
                        </a:rPr>
                        <a:t>G-STAR 2023 </a:t>
                      </a:r>
                      <a:r>
                        <a:rPr lang="ko-KR" altLang="en-US" sz="1500" b="0" dirty="0">
                          <a:ln>
                            <a:solidFill>
                              <a:schemeClr val="accent1">
                                <a:alpha val="0"/>
                              </a:schemeClr>
                            </a:solidFill>
                          </a:ln>
                          <a:solidFill>
                            <a:srgbClr val="00338D"/>
                          </a:solidFill>
                          <a:latin typeface="+mn-ea"/>
                          <a:ea typeface="+mn-ea"/>
                        </a:rPr>
                        <a:t>개요</a:t>
                      </a:r>
                      <a:endParaRPr lang="en-GB" sz="1500" b="0" dirty="0">
                        <a:ln>
                          <a:solidFill>
                            <a:schemeClr val="accent1">
                              <a:alpha val="0"/>
                            </a:schemeClr>
                          </a:solidFill>
                        </a:ln>
                        <a:solidFill>
                          <a:srgbClr val="00338D"/>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0" dirty="0">
                          <a:ln>
                            <a:solidFill>
                              <a:schemeClr val="accent1">
                                <a:alpha val="0"/>
                              </a:schemeClr>
                            </a:solidFill>
                          </a:ln>
                          <a:solidFill>
                            <a:srgbClr val="00338D"/>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7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noProof="0" dirty="0">
                          <a:ln>
                            <a:solidFill>
                              <a:schemeClr val="accent1">
                                <a:alpha val="0"/>
                              </a:schemeClr>
                            </a:solidFill>
                          </a:ln>
                          <a:solidFill>
                            <a:srgbClr val="00338D"/>
                          </a:solidFill>
                          <a:latin typeface="+mn-ea"/>
                          <a:ea typeface="+mn-ea"/>
                          <a:cs typeface="+mn-cs"/>
                        </a:rPr>
                        <a:t>G-STAR 2023 </a:t>
                      </a:r>
                      <a:r>
                        <a:rPr lang="ko-KR" altLang="en-US" sz="1500" b="0" noProof="0" dirty="0">
                          <a:ln>
                            <a:solidFill>
                              <a:schemeClr val="accent1">
                                <a:alpha val="0"/>
                              </a:schemeClr>
                            </a:solidFill>
                          </a:ln>
                          <a:solidFill>
                            <a:srgbClr val="00338D"/>
                          </a:solidFill>
                          <a:latin typeface="+mn-ea"/>
                          <a:ea typeface="+mn-ea"/>
                          <a:cs typeface="+mn-cs"/>
                        </a:rPr>
                        <a:t>주요</a:t>
                      </a:r>
                      <a:r>
                        <a:rPr lang="en-US" altLang="ko-KR" sz="1500" b="0" noProof="0" dirty="0">
                          <a:ln>
                            <a:solidFill>
                              <a:schemeClr val="accent1">
                                <a:alpha val="0"/>
                              </a:schemeClr>
                            </a:solidFill>
                          </a:ln>
                          <a:solidFill>
                            <a:srgbClr val="00338D"/>
                          </a:solidFill>
                          <a:latin typeface="+mn-ea"/>
                          <a:ea typeface="+mn-ea"/>
                          <a:cs typeface="+mn-cs"/>
                        </a:rPr>
                        <a:t> </a:t>
                      </a:r>
                      <a:r>
                        <a:rPr lang="ko-KR" altLang="en-US" sz="1500" b="0" noProof="0" dirty="0">
                          <a:ln>
                            <a:solidFill>
                              <a:schemeClr val="accent1">
                                <a:alpha val="0"/>
                              </a:schemeClr>
                            </a:solidFill>
                          </a:ln>
                          <a:solidFill>
                            <a:srgbClr val="00338D"/>
                          </a:solidFill>
                          <a:latin typeface="+mn-ea"/>
                          <a:ea typeface="+mn-ea"/>
                          <a:cs typeface="+mn-cs"/>
                        </a:rPr>
                        <a:t>트렌드</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331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kern="1200" noProof="0" dirty="0">
                          <a:ln>
                            <a:solidFill>
                              <a:schemeClr val="accent1">
                                <a:alpha val="0"/>
                              </a:schemeClr>
                            </a:solidFill>
                          </a:ln>
                          <a:solidFill>
                            <a:srgbClr val="00338D"/>
                          </a:solidFill>
                          <a:latin typeface="+mn-ea"/>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kern="1200" noProof="0" dirty="0">
                          <a:ln>
                            <a:solidFill>
                              <a:schemeClr val="accent1">
                                <a:alpha val="0"/>
                              </a:schemeClr>
                            </a:solidFill>
                          </a:ln>
                          <a:solidFill>
                            <a:srgbClr val="00338D"/>
                          </a:solidFill>
                          <a:latin typeface="+mn-ea"/>
                          <a:ea typeface="+mn-ea"/>
                          <a:cs typeface="+mn-cs"/>
                        </a:rPr>
                        <a:t>G-STAR 2023 </a:t>
                      </a:r>
                      <a:r>
                        <a:rPr lang="ko-KR" altLang="en-US" sz="1500" b="0" kern="1200" noProof="0" dirty="0">
                          <a:ln>
                            <a:solidFill>
                              <a:schemeClr val="accent1">
                                <a:alpha val="0"/>
                              </a:schemeClr>
                            </a:solidFill>
                          </a:ln>
                          <a:solidFill>
                            <a:srgbClr val="00338D"/>
                          </a:solidFill>
                          <a:latin typeface="+mn-ea"/>
                          <a:ea typeface="+mn-ea"/>
                          <a:cs typeface="+mn-cs"/>
                        </a:rPr>
                        <a:t>참가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kern="1200" dirty="0">
                          <a:ln>
                            <a:solidFill>
                              <a:schemeClr val="accent1">
                                <a:alpha val="0"/>
                              </a:schemeClr>
                            </a:solidFill>
                          </a:ln>
                          <a:solidFill>
                            <a:srgbClr val="00338D"/>
                          </a:solidFill>
                          <a:latin typeface="+mn-ea"/>
                          <a:ea typeface="+mn-ea"/>
                          <a:cs typeface="+mn-cs"/>
                        </a:rPr>
                        <a:t>16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324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 BTC</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관 참가 기업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algn="r"/>
                      <a:r>
                        <a:rPr lang="en-GB" sz="1500" b="0" dirty="0">
                          <a:ln>
                            <a:solidFill>
                              <a:schemeClr val="accent1">
                                <a:alpha val="0"/>
                              </a:schemeClr>
                            </a:solidFill>
                          </a:ln>
                          <a:solidFill>
                            <a:schemeClr val="bg1"/>
                          </a:solidFill>
                          <a:latin typeface="+mj-ea"/>
                          <a:ea typeface="+mj-ea"/>
                        </a:rPr>
                        <a:t>17</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714887301"/>
                  </a:ext>
                </a:extLst>
              </a:tr>
              <a:tr h="3259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b="0" kern="1200" noProof="0" dirty="0">
                        <a:ln>
                          <a:solidFill>
                            <a:schemeClr val="accent1">
                              <a:alpha val="0"/>
                            </a:schemeClr>
                          </a:solidFill>
                        </a:ln>
                        <a:solidFill>
                          <a:srgbClr val="00338D"/>
                        </a:solidFill>
                        <a:latin typeface="+mn-ea"/>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kern="1200" noProof="0" dirty="0">
                          <a:ln>
                            <a:solidFill>
                              <a:schemeClr val="accent1">
                                <a:alpha val="0"/>
                              </a:schemeClr>
                            </a:solidFill>
                          </a:ln>
                          <a:solidFill>
                            <a:srgbClr val="00338D"/>
                          </a:solidFill>
                          <a:latin typeface="+mn-ea"/>
                          <a:ea typeface="+mn-ea"/>
                          <a:cs typeface="+mn-cs"/>
                        </a:rPr>
                        <a:t>- BTB</a:t>
                      </a:r>
                      <a:r>
                        <a:rPr lang="ko-KR" altLang="en-US" sz="1500" b="0" kern="1200" noProof="0" dirty="0">
                          <a:ln>
                            <a:solidFill>
                              <a:schemeClr val="accent1">
                                <a:alpha val="0"/>
                              </a:schemeClr>
                            </a:solidFill>
                          </a:ln>
                          <a:solidFill>
                            <a:srgbClr val="00338D"/>
                          </a:solidFill>
                          <a:latin typeface="+mn-ea"/>
                          <a:ea typeface="+mn-ea"/>
                          <a:cs typeface="+mn-cs"/>
                        </a:rPr>
                        <a:t>관 참가 기업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1" hangingPunct="1"/>
                      <a:r>
                        <a:rPr lang="en-GB" sz="1500" b="0" kern="1200" dirty="0">
                          <a:ln>
                            <a:solidFill>
                              <a:schemeClr val="accent1">
                                <a:alpha val="0"/>
                              </a:schemeClr>
                            </a:solidFill>
                          </a:ln>
                          <a:solidFill>
                            <a:srgbClr val="00338D"/>
                          </a:solidFill>
                          <a:latin typeface="+mn-lt"/>
                          <a:ea typeface="+mn-ea"/>
                          <a:cs typeface="+mn-cs"/>
                        </a:rPr>
                        <a:t>35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377795"/>
                  </a:ext>
                </a:extLst>
              </a:tr>
              <a:tr h="57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40</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7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Appendix</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42</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429255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6D2388E6-4200-4F47-AF01-0E5AC68DBB5A}"/>
              </a:ext>
            </a:extLst>
          </p:cNvPr>
          <p:cNvSpPr/>
          <p:nvPr/>
        </p:nvSpPr>
        <p:spPr>
          <a:xfrm>
            <a:off x="3456710" y="2311400"/>
            <a:ext cx="5939999" cy="2506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Univers for KPMG"/>
              <a:ea typeface="맑은 고딕" panose="020B0503020000020004" pitchFamily="50" charset="-127"/>
              <a:cs typeface="+mn-cs"/>
            </a:endParaRPr>
          </a:p>
        </p:txBody>
      </p:sp>
      <p:pic>
        <p:nvPicPr>
          <p:cNvPr id="4" name="그림 3">
            <a:extLst>
              <a:ext uri="{FF2B5EF4-FFF2-40B4-BE49-F238E27FC236}">
                <a16:creationId xmlns:a16="http://schemas.microsoft.com/office/drawing/2014/main" id="{15A4A054-4C99-EF4E-8EAD-3773D5CFC2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12558" y="2342661"/>
            <a:ext cx="4744083" cy="1538755"/>
          </a:xfrm>
          <a:prstGeom prst="rect">
            <a:avLst/>
          </a:prstGeom>
        </p:spPr>
      </p:pic>
      <p:sp>
        <p:nvSpPr>
          <p:cNvPr id="32" name="TextBox 31">
            <a:extLst>
              <a:ext uri="{FF2B5EF4-FFF2-40B4-BE49-F238E27FC236}">
                <a16:creationId xmlns:a16="http://schemas.microsoft.com/office/drawing/2014/main" id="{C1AD636A-0A37-4689-ABA3-F5F54C81C01D}"/>
              </a:ext>
            </a:extLst>
          </p:cNvPr>
          <p:cNvSpPr txBox="1"/>
          <p:nvPr/>
        </p:nvSpPr>
        <p:spPr>
          <a:xfrm>
            <a:off x="488720" y="4812647"/>
            <a:ext cx="414020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언론보도 종합</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G-STAR</a:t>
            </a:r>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 </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2N+S+W+K</a:t>
            </a:r>
            <a:r>
              <a:rPr lang="ko-KR" altLang="en-US" dirty="0"/>
              <a:t>의 </a:t>
            </a:r>
            <a:r>
              <a:rPr lang="en-US" altLang="ko-KR" dirty="0"/>
              <a:t>G-STAR </a:t>
            </a:r>
            <a:r>
              <a:rPr lang="ko-KR" altLang="en-US" dirty="0"/>
              <a:t>게임 생태계 주도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올해 </a:t>
            </a:r>
            <a:r>
              <a:rPr lang="en-US" altLang="ko-KR" dirty="0"/>
              <a:t>BTC</a:t>
            </a:r>
            <a:r>
              <a:rPr lang="ko-KR" altLang="en-US" dirty="0"/>
              <a:t>관은 지난해에 이어 </a:t>
            </a:r>
            <a:r>
              <a:rPr lang="en-US" altLang="ko-KR" dirty="0"/>
              <a:t>2</a:t>
            </a:r>
            <a:r>
              <a:rPr lang="ko-KR" altLang="en-US" dirty="0"/>
              <a:t>개 층에서 제</a:t>
            </a:r>
            <a:r>
              <a:rPr lang="en-US" altLang="ko-KR" dirty="0"/>
              <a:t>1</a:t>
            </a:r>
            <a:r>
              <a:rPr lang="ko-KR" altLang="en-US" dirty="0"/>
              <a:t>전시관</a:t>
            </a:r>
            <a:r>
              <a:rPr lang="en-US" altLang="ko-KR" dirty="0"/>
              <a:t>·</a:t>
            </a:r>
            <a:r>
              <a:rPr lang="ko-KR" altLang="en-US" dirty="0"/>
              <a:t>제</a:t>
            </a:r>
            <a:r>
              <a:rPr lang="en-US" altLang="ko-KR" dirty="0"/>
              <a:t>2</a:t>
            </a:r>
            <a:r>
              <a:rPr lang="ko-KR" altLang="en-US" dirty="0"/>
              <a:t>전시관의 대규모로 운영됨</a:t>
            </a:r>
            <a:r>
              <a:rPr lang="en-US" altLang="ko-KR" dirty="0"/>
              <a:t>. </a:t>
            </a:r>
            <a:r>
              <a:rPr lang="ko-KR" altLang="en-US" dirty="0"/>
              <a:t>게임 업계의 </a:t>
            </a:r>
            <a:r>
              <a:rPr lang="en-US" altLang="ko-KR" dirty="0"/>
              <a:t>3N</a:t>
            </a:r>
            <a:r>
              <a:rPr lang="ko-KR" altLang="en-US" dirty="0"/>
              <a:t>으로 불리는 엔씨소프트</a:t>
            </a:r>
            <a:r>
              <a:rPr lang="en-US" altLang="ko-KR" dirty="0"/>
              <a:t>, </a:t>
            </a:r>
            <a:r>
              <a:rPr lang="ko-KR" altLang="en-US" dirty="0"/>
              <a:t>넷마블</a:t>
            </a:r>
            <a:r>
              <a:rPr lang="en-US" altLang="ko-KR" dirty="0"/>
              <a:t>, </a:t>
            </a:r>
            <a:r>
              <a:rPr lang="ko-KR" altLang="en-US" dirty="0"/>
              <a:t>넥슨 가운데 올해 </a:t>
            </a:r>
            <a:r>
              <a:rPr lang="en-US" altLang="ko-KR" dirty="0"/>
              <a:t>G-STAR</a:t>
            </a:r>
            <a:r>
              <a:rPr lang="ko-KR" altLang="en-US" dirty="0"/>
              <a:t>에는 </a:t>
            </a:r>
            <a:r>
              <a:rPr lang="en-US" altLang="ko-KR" dirty="0"/>
              <a:t>2N(</a:t>
            </a:r>
            <a:r>
              <a:rPr lang="ko-KR" altLang="en-US" dirty="0"/>
              <a:t>엔씨소프트</a:t>
            </a:r>
            <a:r>
              <a:rPr lang="en-US" altLang="ko-KR" dirty="0"/>
              <a:t>, </a:t>
            </a:r>
            <a:r>
              <a:rPr lang="ko-KR" altLang="en-US" dirty="0"/>
              <a:t>넷마블</a:t>
            </a:r>
            <a:r>
              <a:rPr lang="en-US" altLang="ko-KR" dirty="0"/>
              <a:t>)</a:t>
            </a:r>
            <a:r>
              <a:rPr lang="ko-KR" altLang="en-US" dirty="0"/>
              <a:t>이 참가함</a:t>
            </a:r>
            <a:r>
              <a:rPr lang="en-US" altLang="ko-KR" dirty="0"/>
              <a:t>. </a:t>
            </a:r>
            <a:r>
              <a:rPr lang="ko-KR" altLang="en-US" dirty="0"/>
              <a:t>엔씨소프트</a:t>
            </a:r>
            <a:r>
              <a:rPr lang="en-US" altLang="ko-KR" dirty="0"/>
              <a:t>(N)</a:t>
            </a:r>
            <a:r>
              <a:rPr lang="ko-KR" altLang="en-US" dirty="0"/>
              <a:t>는 </a:t>
            </a:r>
            <a:r>
              <a:rPr lang="en-US" altLang="ko-KR" dirty="0"/>
              <a:t>8</a:t>
            </a:r>
            <a:r>
              <a:rPr lang="ko-KR" altLang="en-US" dirty="0"/>
              <a:t>년 만에</a:t>
            </a:r>
            <a:r>
              <a:rPr lang="en-US" altLang="ko-KR" dirty="0"/>
              <a:t>, </a:t>
            </a:r>
            <a:r>
              <a:rPr lang="ko-KR" altLang="en-US" dirty="0"/>
              <a:t>스마일게이트</a:t>
            </a:r>
            <a:r>
              <a:rPr lang="en-US" altLang="ko-KR" dirty="0"/>
              <a:t>(S)</a:t>
            </a:r>
            <a:r>
              <a:rPr lang="ko-KR" altLang="en-US" dirty="0"/>
              <a:t>는 </a:t>
            </a:r>
            <a:r>
              <a:rPr lang="en-US" altLang="ko-KR" dirty="0"/>
              <a:t>9</a:t>
            </a:r>
            <a:r>
              <a:rPr lang="ko-KR" altLang="en-US" dirty="0"/>
              <a:t>년 만에 귀환했으며 위메이드</a:t>
            </a:r>
            <a:r>
              <a:rPr lang="en-US" altLang="ko-KR" dirty="0"/>
              <a:t>(W) </a:t>
            </a:r>
            <a:r>
              <a:rPr lang="ko-KR" altLang="en-US" dirty="0"/>
              <a:t>및 크래프톤</a:t>
            </a:r>
            <a:r>
              <a:rPr lang="en-US" altLang="ko-KR" dirty="0"/>
              <a:t>(K)</a:t>
            </a:r>
            <a:r>
              <a:rPr lang="ko-KR" altLang="en-US" dirty="0"/>
              <a:t>은 지난해에 이어 올해에도 대규모 부스를 운영</a:t>
            </a:r>
            <a:endParaRPr lang="en-US" altLang="ko-KR" dirty="0"/>
          </a:p>
        </p:txBody>
      </p:sp>
      <p:sp>
        <p:nvSpPr>
          <p:cNvPr id="17" name="사각형: 둥근 모서리 16">
            <a:extLst>
              <a:ext uri="{FF2B5EF4-FFF2-40B4-BE49-F238E27FC236}">
                <a16:creationId xmlns:a16="http://schemas.microsoft.com/office/drawing/2014/main" id="{1E4AEBB7-3BFA-4E62-BACF-020B9A3FD03B}"/>
              </a:ext>
            </a:extLst>
          </p:cNvPr>
          <p:cNvSpPr/>
          <p:nvPr/>
        </p:nvSpPr>
        <p:spPr>
          <a:xfrm>
            <a:off x="488719" y="4961083"/>
            <a:ext cx="8928331" cy="1239690"/>
          </a:xfrm>
          <a:prstGeom prst="roundRect">
            <a:avLst>
              <a:gd name="adj" fmla="val 0"/>
            </a:avLst>
          </a:prstGeom>
          <a:solidFill>
            <a:srgbClr val="BED2E4">
              <a:alpha val="30196"/>
            </a:srgb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grpSp>
        <p:nvGrpSpPr>
          <p:cNvPr id="19" name="그룹 18">
            <a:extLst>
              <a:ext uri="{FF2B5EF4-FFF2-40B4-BE49-F238E27FC236}">
                <a16:creationId xmlns:a16="http://schemas.microsoft.com/office/drawing/2014/main" id="{E2829FBE-BFDC-4784-BD83-5CA43EA15D49}"/>
              </a:ext>
            </a:extLst>
          </p:cNvPr>
          <p:cNvGrpSpPr/>
          <p:nvPr/>
        </p:nvGrpSpPr>
        <p:grpSpPr>
          <a:xfrm>
            <a:off x="488719" y="1985716"/>
            <a:ext cx="2566655" cy="276837"/>
            <a:chOff x="704850" y="2013298"/>
            <a:chExt cx="4140200" cy="276837"/>
          </a:xfrm>
        </p:grpSpPr>
        <p:sp>
          <p:nvSpPr>
            <p:cNvPr id="20" name="TextBox 19">
              <a:extLst>
                <a:ext uri="{FF2B5EF4-FFF2-40B4-BE49-F238E27FC236}">
                  <a16:creationId xmlns:a16="http://schemas.microsoft.com/office/drawing/2014/main" id="{68DAAB8E-C6D0-4134-8EC0-1C3EC14A9E88}"/>
                </a:ext>
              </a:extLst>
            </p:cNvPr>
            <p:cNvSpPr txBox="1"/>
            <p:nvPr/>
          </p:nvSpPr>
          <p:spPr>
            <a:xfrm>
              <a:off x="704850" y="2046854"/>
              <a:ext cx="310725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연도별</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G-STAR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메인 스폰서</a:t>
              </a:r>
            </a:p>
          </p:txBody>
        </p:sp>
        <p:cxnSp>
          <p:nvCxnSpPr>
            <p:cNvPr id="21" name="직선 연결선 20">
              <a:extLst>
                <a:ext uri="{FF2B5EF4-FFF2-40B4-BE49-F238E27FC236}">
                  <a16:creationId xmlns:a16="http://schemas.microsoft.com/office/drawing/2014/main" id="{23BF78B6-9D9C-4D15-82A5-AB45403FD26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7F4C80AD-8FC6-4469-A40E-9D469D555791}"/>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3" name="표 3">
            <a:extLst>
              <a:ext uri="{FF2B5EF4-FFF2-40B4-BE49-F238E27FC236}">
                <a16:creationId xmlns:a16="http://schemas.microsoft.com/office/drawing/2014/main" id="{78111878-762E-42E5-B258-0A4DEE21C913}"/>
              </a:ext>
            </a:extLst>
          </p:cNvPr>
          <p:cNvGraphicFramePr>
            <a:graphicFrameLocks noGrp="1"/>
          </p:cNvGraphicFramePr>
          <p:nvPr>
            <p:extLst>
              <p:ext uri="{D42A27DB-BD31-4B8C-83A1-F6EECF244321}">
                <p14:modId xmlns:p14="http://schemas.microsoft.com/office/powerpoint/2010/main" val="145212666"/>
              </p:ext>
            </p:extLst>
          </p:nvPr>
        </p:nvGraphicFramePr>
        <p:xfrm>
          <a:off x="488721" y="2333675"/>
          <a:ext cx="2566654" cy="2449761"/>
        </p:xfrm>
        <a:graphic>
          <a:graphicData uri="http://schemas.openxmlformats.org/drawingml/2006/table">
            <a:tbl>
              <a:tblPr firstRow="1" bandRow="1">
                <a:tableStyleId>{21E4AEA4-8DFA-4A89-87EB-49C32662AFE0}</a:tableStyleId>
              </a:tblPr>
              <a:tblGrid>
                <a:gridCol w="852366">
                  <a:extLst>
                    <a:ext uri="{9D8B030D-6E8A-4147-A177-3AD203B41FA5}">
                      <a16:colId xmlns:a16="http://schemas.microsoft.com/office/drawing/2014/main" val="3120593174"/>
                    </a:ext>
                  </a:extLst>
                </a:gridCol>
                <a:gridCol w="1714288">
                  <a:extLst>
                    <a:ext uri="{9D8B030D-6E8A-4147-A177-3AD203B41FA5}">
                      <a16:colId xmlns:a16="http://schemas.microsoft.com/office/drawing/2014/main" val="2023698503"/>
                    </a:ext>
                  </a:extLst>
                </a:gridCol>
              </a:tblGrid>
              <a:tr h="179769">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연도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메인 스폰서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13710969"/>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2012</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위메이드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2093868"/>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2013</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스마일게이트</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30273587"/>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2014</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35832"/>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2015</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네시삼십삼분</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67018593"/>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2016</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넷마블</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25847066"/>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2017</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넥슨</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65194982"/>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2018</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에픽게임즈</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09177844"/>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2019</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슈퍼셀</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42049151"/>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2020</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위메이드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51596573"/>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2021</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카카오게임즈</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50159500"/>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2022</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위메이드 </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3491676"/>
                  </a:ext>
                </a:extLst>
              </a:tr>
              <a:tr h="189166">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2023</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위메이드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64416143"/>
                  </a:ext>
                </a:extLst>
              </a:tr>
            </a:tbl>
          </a:graphicData>
        </a:graphic>
      </p:graphicFrame>
      <p:grpSp>
        <p:nvGrpSpPr>
          <p:cNvPr id="24" name="그룹 23">
            <a:extLst>
              <a:ext uri="{FF2B5EF4-FFF2-40B4-BE49-F238E27FC236}">
                <a16:creationId xmlns:a16="http://schemas.microsoft.com/office/drawing/2014/main" id="{E4DAAEF0-1398-424C-A76F-6061C35F88E0}"/>
              </a:ext>
            </a:extLst>
          </p:cNvPr>
          <p:cNvGrpSpPr/>
          <p:nvPr/>
        </p:nvGrpSpPr>
        <p:grpSpPr>
          <a:xfrm>
            <a:off x="3456709" y="1999638"/>
            <a:ext cx="5940000" cy="276837"/>
            <a:chOff x="704850" y="2013298"/>
            <a:chExt cx="4140200" cy="276837"/>
          </a:xfrm>
        </p:grpSpPr>
        <p:sp>
          <p:nvSpPr>
            <p:cNvPr id="25" name="TextBox 24">
              <a:extLst>
                <a:ext uri="{FF2B5EF4-FFF2-40B4-BE49-F238E27FC236}">
                  <a16:creationId xmlns:a16="http://schemas.microsoft.com/office/drawing/2014/main" id="{4BAE1169-1A29-47AF-977C-737D77FCFD5A}"/>
                </a:ext>
              </a:extLst>
            </p:cNvPr>
            <p:cNvSpPr txBox="1"/>
            <p:nvPr/>
          </p:nvSpPr>
          <p:spPr>
            <a:xfrm>
              <a:off x="704850" y="2046854"/>
              <a:ext cx="383345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BTC</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관의 메인 스테이지를 차지한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2N+S(</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스마일게이트</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W(</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위메이드</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K(</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크래프톤</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DCC420B0-D274-42CD-9CFA-08F1A224D0F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82213C1E-26B6-4A84-A82A-F828F2CADBCB}"/>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모서리가 둥근 직사각형 43">
            <a:extLst>
              <a:ext uri="{FF2B5EF4-FFF2-40B4-BE49-F238E27FC236}">
                <a16:creationId xmlns:a16="http://schemas.microsoft.com/office/drawing/2014/main" id="{654F2321-93D7-41A6-AB6D-B0366613902A}"/>
              </a:ext>
            </a:extLst>
          </p:cNvPr>
          <p:cNvSpPr/>
          <p:nvPr/>
        </p:nvSpPr>
        <p:spPr>
          <a:xfrm flipH="1">
            <a:off x="569593" y="5065129"/>
            <a:ext cx="8734588" cy="10709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0" indent="-171450" algn="l" defTabSz="914400" rtl="0" eaLnBrk="1" fontAlgn="auto" latinLnBrk="0" hangingPunct="1">
              <a:lnSpc>
                <a:spcPct val="110000"/>
              </a:lnSpc>
              <a:spcBef>
                <a:spcPts val="0"/>
              </a:spcBef>
              <a:spcAft>
                <a:spcPts val="500"/>
              </a:spcAft>
              <a:buClrTx/>
              <a:buSzTx/>
              <a:buFont typeface="Wingdings" panose="05000000000000000000" pitchFamily="2" charset="2"/>
              <a:buChar char="§"/>
              <a:tabLst/>
              <a:defRPr/>
            </a:pP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위메이드는 지난해에 이어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 2023</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에도 메인 스폰서</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다이아몬드 스폰서</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로 참가했으며</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BTC</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일반전시관</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200</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부스 규모의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부스를</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마련</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엔씨소프트는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BTC</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 왼편에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200</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부스를 운영하며 올해</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12</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월 출시 예정의 ‘쓰론 앤 리버티</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(TL)’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신작 등을 선보였으며</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스마일게이트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RPG</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는 ‘로스크아크 모바일’의 체험존을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운영</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지난해에 이어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BTC</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주요 위치에 참석한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크래프톤은 올해에는 중앙에</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넷마블과 위메이드는 오른편에 대규모 전시관을 운영</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웹젠 또한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7</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만에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G-STAR</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에 참가함 </a:t>
            </a:r>
            <a:endPar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10000"/>
              </a:lnSpc>
              <a:spcBef>
                <a:spcPts val="0"/>
              </a:spcBef>
              <a:spcAft>
                <a:spcPts val="500"/>
              </a:spcAft>
              <a:buClrTx/>
              <a:buSzTx/>
              <a:buFont typeface="Wingdings" panose="05000000000000000000" pitchFamily="2" charset="2"/>
              <a:buChar char="§"/>
              <a:tabLst/>
              <a:defRPr/>
            </a:pP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지난해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G-STAR</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 참석했던 넥슨과 카카오게임즈는 올해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G-STAR</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에는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BTC</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관에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참석하지 않음</a:t>
            </a:r>
            <a:endPar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33" name="TextBox 32">
            <a:extLst>
              <a:ext uri="{FF2B5EF4-FFF2-40B4-BE49-F238E27FC236}">
                <a16:creationId xmlns:a16="http://schemas.microsoft.com/office/drawing/2014/main" id="{4B24194D-B5D5-41B5-AAD8-360AB2B56F53}"/>
              </a:ext>
            </a:extLst>
          </p:cNvPr>
          <p:cNvSpPr txBox="1"/>
          <p:nvPr/>
        </p:nvSpPr>
        <p:spPr>
          <a:xfrm>
            <a:off x="3456710" y="4821537"/>
            <a:ext cx="5568951"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G-STAR</a:t>
            </a:r>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
        <p:nvSpPr>
          <p:cNvPr id="35" name="모서리가 둥근 직사각형 43">
            <a:extLst>
              <a:ext uri="{FF2B5EF4-FFF2-40B4-BE49-F238E27FC236}">
                <a16:creationId xmlns:a16="http://schemas.microsoft.com/office/drawing/2014/main" id="{3C0A6474-7F9A-4C5D-B091-FE70765CEA87}"/>
              </a:ext>
            </a:extLst>
          </p:cNvPr>
          <p:cNvSpPr/>
          <p:nvPr/>
        </p:nvSpPr>
        <p:spPr>
          <a:xfrm flipH="1">
            <a:off x="3520844" y="2350567"/>
            <a:ext cx="4017013"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BTC</a:t>
            </a:r>
            <a:r>
              <a:rPr kumimoji="0" lang="ko-KR" altLang="en-US" sz="10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관 배치도</a:t>
            </a:r>
            <a:endParaRPr kumimoji="0" lang="en-US" altLang="ko-KR" sz="10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endParaRPr>
          </a:p>
        </p:txBody>
      </p:sp>
      <p:sp>
        <p:nvSpPr>
          <p:cNvPr id="37" name="모서리가 둥근 직사각형 43">
            <a:extLst>
              <a:ext uri="{FF2B5EF4-FFF2-40B4-BE49-F238E27FC236}">
                <a16:creationId xmlns:a16="http://schemas.microsoft.com/office/drawing/2014/main" id="{7B2EBB60-E990-4B67-BCB7-C83BD9FB0330}"/>
              </a:ext>
            </a:extLst>
          </p:cNvPr>
          <p:cNvSpPr/>
          <p:nvPr/>
        </p:nvSpPr>
        <p:spPr>
          <a:xfrm flipH="1">
            <a:off x="3647843" y="2971899"/>
            <a:ext cx="4017013" cy="29809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500"/>
              </a:spcAft>
              <a:buClrTx/>
              <a:buSzTx/>
              <a:buFontTx/>
              <a:buNone/>
              <a:tabLst/>
              <a:defRPr/>
            </a:pPr>
            <a:r>
              <a:rPr kumimoji="0" lang="ko-KR" altLang="en-US"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제</a:t>
            </a:r>
            <a:r>
              <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전시관 </a:t>
            </a:r>
            <a:r>
              <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sym typeface="Wingdings" panose="05000000000000000000" pitchFamily="2" charset="2"/>
              </a:rPr>
              <a:t></a:t>
            </a:r>
            <a:br>
              <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br>
            <a:endPar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endParaRPr>
          </a:p>
        </p:txBody>
      </p:sp>
      <p:sp>
        <p:nvSpPr>
          <p:cNvPr id="38" name="모서리가 둥근 직사각형 43">
            <a:extLst>
              <a:ext uri="{FF2B5EF4-FFF2-40B4-BE49-F238E27FC236}">
                <a16:creationId xmlns:a16="http://schemas.microsoft.com/office/drawing/2014/main" id="{FDF9AC8F-E251-4B04-B648-AAFBB67730C3}"/>
              </a:ext>
            </a:extLst>
          </p:cNvPr>
          <p:cNvSpPr/>
          <p:nvPr/>
        </p:nvSpPr>
        <p:spPr>
          <a:xfrm flipH="1">
            <a:off x="3647843" y="4260373"/>
            <a:ext cx="4017013" cy="29809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500"/>
              </a:spcAft>
              <a:buClrTx/>
              <a:buSzTx/>
              <a:buFontTx/>
              <a:buNone/>
              <a:tabLst/>
              <a:defRPr/>
            </a:pPr>
            <a:r>
              <a:rPr kumimoji="0" lang="ko-KR" altLang="en-US"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제</a:t>
            </a:r>
            <a:r>
              <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전시관 </a:t>
            </a:r>
            <a:r>
              <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sym typeface="Wingdings" panose="05000000000000000000" pitchFamily="2" charset="2"/>
              </a:rPr>
              <a:t></a:t>
            </a:r>
            <a:br>
              <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br>
            <a:endParaRPr kumimoji="0" lang="en-US" altLang="ko-KR" sz="9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endParaRPr>
          </a:p>
        </p:txBody>
      </p:sp>
      <p:sp>
        <p:nvSpPr>
          <p:cNvPr id="39" name="직사각형 38">
            <a:extLst>
              <a:ext uri="{FF2B5EF4-FFF2-40B4-BE49-F238E27FC236}">
                <a16:creationId xmlns:a16="http://schemas.microsoft.com/office/drawing/2014/main" id="{E7EA5BBA-7650-40F8-93EC-52F259395E90}"/>
              </a:ext>
            </a:extLst>
          </p:cNvPr>
          <p:cNvSpPr/>
          <p:nvPr/>
        </p:nvSpPr>
        <p:spPr>
          <a:xfrm>
            <a:off x="5317230" y="2368588"/>
            <a:ext cx="2621961" cy="349853"/>
          </a:xfrm>
          <a:prstGeom prst="rect">
            <a:avLst/>
          </a:prstGeom>
          <a:noFill/>
          <a:ln w="190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Univers for KPMG"/>
              <a:ea typeface="맑은 고딕" panose="020B0503020000020004" pitchFamily="50" charset="-127"/>
              <a:cs typeface="+mn-cs"/>
            </a:endParaRPr>
          </a:p>
        </p:txBody>
      </p:sp>
      <p:sp>
        <p:nvSpPr>
          <p:cNvPr id="40" name="직사각형 39">
            <a:extLst>
              <a:ext uri="{FF2B5EF4-FFF2-40B4-BE49-F238E27FC236}">
                <a16:creationId xmlns:a16="http://schemas.microsoft.com/office/drawing/2014/main" id="{A77CF2BB-75E1-4F06-B97B-E34A6B52FB8B}"/>
              </a:ext>
            </a:extLst>
          </p:cNvPr>
          <p:cNvSpPr/>
          <p:nvPr/>
        </p:nvSpPr>
        <p:spPr>
          <a:xfrm>
            <a:off x="4444896" y="2672750"/>
            <a:ext cx="790032" cy="1151446"/>
          </a:xfrm>
          <a:prstGeom prst="rect">
            <a:avLst/>
          </a:prstGeom>
          <a:noFill/>
          <a:ln w="190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Univers for KPMG"/>
              <a:ea typeface="맑은 고딕" panose="020B0503020000020004" pitchFamily="50" charset="-127"/>
              <a:cs typeface="+mn-cs"/>
            </a:endParaRPr>
          </a:p>
        </p:txBody>
      </p:sp>
      <p:sp>
        <p:nvSpPr>
          <p:cNvPr id="41" name="직사각형 40">
            <a:extLst>
              <a:ext uri="{FF2B5EF4-FFF2-40B4-BE49-F238E27FC236}">
                <a16:creationId xmlns:a16="http://schemas.microsoft.com/office/drawing/2014/main" id="{5285CC21-F592-478C-83F0-2F5B0D949767}"/>
              </a:ext>
            </a:extLst>
          </p:cNvPr>
          <p:cNvSpPr/>
          <p:nvPr/>
        </p:nvSpPr>
        <p:spPr>
          <a:xfrm>
            <a:off x="8066191" y="2672749"/>
            <a:ext cx="832713" cy="1171881"/>
          </a:xfrm>
          <a:prstGeom prst="rect">
            <a:avLst/>
          </a:prstGeom>
          <a:noFill/>
          <a:ln w="190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Univers for KPMG"/>
              <a:ea typeface="맑은 고딕" panose="020B0503020000020004" pitchFamily="50" charset="-127"/>
              <a:cs typeface="+mn-cs"/>
            </a:endParaRPr>
          </a:p>
        </p:txBody>
      </p:sp>
      <p:pic>
        <p:nvPicPr>
          <p:cNvPr id="3" name="그림 2">
            <a:extLst>
              <a:ext uri="{FF2B5EF4-FFF2-40B4-BE49-F238E27FC236}">
                <a16:creationId xmlns:a16="http://schemas.microsoft.com/office/drawing/2014/main" id="{F9542D19-2095-B190-7EF7-9B63FA7A889F}"/>
              </a:ext>
            </a:extLst>
          </p:cNvPr>
          <p:cNvPicPr>
            <a:picLocks noChangeAspect="1"/>
          </p:cNvPicPr>
          <p:nvPr/>
        </p:nvPicPr>
        <p:blipFill rotWithShape="1">
          <a:blip r:embed="rId4"/>
          <a:srcRect t="1" b="2677"/>
          <a:stretch/>
        </p:blipFill>
        <p:spPr>
          <a:xfrm>
            <a:off x="4312557" y="3949592"/>
            <a:ext cx="4720983" cy="809397"/>
          </a:xfrm>
          <a:prstGeom prst="rect">
            <a:avLst/>
          </a:prstGeom>
        </p:spPr>
      </p:pic>
      <p:sp>
        <p:nvSpPr>
          <p:cNvPr id="5" name="직사각형 4">
            <a:extLst>
              <a:ext uri="{FF2B5EF4-FFF2-40B4-BE49-F238E27FC236}">
                <a16:creationId xmlns:a16="http://schemas.microsoft.com/office/drawing/2014/main" id="{68600348-186D-A958-7420-FD2749A0AB0A}"/>
              </a:ext>
            </a:extLst>
          </p:cNvPr>
          <p:cNvSpPr/>
          <p:nvPr/>
        </p:nvSpPr>
        <p:spPr>
          <a:xfrm>
            <a:off x="4575210" y="4279015"/>
            <a:ext cx="377790" cy="233448"/>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lang="ko-KR" altLang="en-US" sz="7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㈜뉴노멀</a:t>
            </a:r>
            <a:br>
              <a:rPr lang="en-US" altLang="ko-KR" sz="7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br>
            <a:r>
              <a:rPr lang="ko-KR" altLang="en-US" sz="7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소프트</a:t>
            </a:r>
          </a:p>
        </p:txBody>
      </p:sp>
      <p:sp>
        <p:nvSpPr>
          <p:cNvPr id="7" name="직사각형 6">
            <a:extLst>
              <a:ext uri="{FF2B5EF4-FFF2-40B4-BE49-F238E27FC236}">
                <a16:creationId xmlns:a16="http://schemas.microsoft.com/office/drawing/2014/main" id="{1340D331-5518-BA1E-C50E-240125E7E973}"/>
              </a:ext>
            </a:extLst>
          </p:cNvPr>
          <p:cNvSpPr/>
          <p:nvPr/>
        </p:nvSpPr>
        <p:spPr>
          <a:xfrm>
            <a:off x="5375870" y="4456451"/>
            <a:ext cx="377790" cy="206063"/>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AMD</a:t>
            </a:r>
            <a:endPar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8" name="직사각형 7">
            <a:extLst>
              <a:ext uri="{FF2B5EF4-FFF2-40B4-BE49-F238E27FC236}">
                <a16:creationId xmlns:a16="http://schemas.microsoft.com/office/drawing/2014/main" id="{3A316A1F-35AC-B58A-60D7-1985C227FB49}"/>
              </a:ext>
            </a:extLst>
          </p:cNvPr>
          <p:cNvSpPr/>
          <p:nvPr/>
        </p:nvSpPr>
        <p:spPr>
          <a:xfrm>
            <a:off x="5272360" y="3975216"/>
            <a:ext cx="468040" cy="173452"/>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그라비티</a:t>
            </a:r>
          </a:p>
        </p:txBody>
      </p:sp>
      <p:sp>
        <p:nvSpPr>
          <p:cNvPr id="9" name="직사각형 8">
            <a:extLst>
              <a:ext uri="{FF2B5EF4-FFF2-40B4-BE49-F238E27FC236}">
                <a16:creationId xmlns:a16="http://schemas.microsoft.com/office/drawing/2014/main" id="{269BA04B-3BF4-FD5B-9016-BF685621DA61}"/>
              </a:ext>
            </a:extLst>
          </p:cNvPr>
          <p:cNvSpPr/>
          <p:nvPr/>
        </p:nvSpPr>
        <p:spPr>
          <a:xfrm>
            <a:off x="6884709" y="4450732"/>
            <a:ext cx="525825" cy="175912"/>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파우게임즈</a:t>
            </a:r>
          </a:p>
        </p:txBody>
      </p:sp>
      <p:sp>
        <p:nvSpPr>
          <p:cNvPr id="10" name="직사각형 9">
            <a:extLst>
              <a:ext uri="{FF2B5EF4-FFF2-40B4-BE49-F238E27FC236}">
                <a16:creationId xmlns:a16="http://schemas.microsoft.com/office/drawing/2014/main" id="{8AEF8783-F296-7F9B-F8A1-D827E6F757D7}"/>
              </a:ext>
            </a:extLst>
          </p:cNvPr>
          <p:cNvSpPr/>
          <p:nvPr/>
        </p:nvSpPr>
        <p:spPr>
          <a:xfrm>
            <a:off x="6629153" y="3994260"/>
            <a:ext cx="525825" cy="175912"/>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웹젠</a:t>
            </a:r>
          </a:p>
        </p:txBody>
      </p:sp>
      <p:sp>
        <p:nvSpPr>
          <p:cNvPr id="11" name="직사각형 10">
            <a:extLst>
              <a:ext uri="{FF2B5EF4-FFF2-40B4-BE49-F238E27FC236}">
                <a16:creationId xmlns:a16="http://schemas.microsoft.com/office/drawing/2014/main" id="{E718BB33-B16A-4E67-45F0-040ABE7D8DA4}"/>
              </a:ext>
            </a:extLst>
          </p:cNvPr>
          <p:cNvSpPr/>
          <p:nvPr/>
        </p:nvSpPr>
        <p:spPr>
          <a:xfrm>
            <a:off x="7486611" y="4027928"/>
            <a:ext cx="383414" cy="150711"/>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쿠로게임즈</a:t>
            </a:r>
          </a:p>
        </p:txBody>
      </p:sp>
      <p:sp>
        <p:nvSpPr>
          <p:cNvPr id="12" name="직사각형 11">
            <a:extLst>
              <a:ext uri="{FF2B5EF4-FFF2-40B4-BE49-F238E27FC236}">
                <a16:creationId xmlns:a16="http://schemas.microsoft.com/office/drawing/2014/main" id="{16BE0CB5-C24E-F331-6095-43DD36C3801E}"/>
              </a:ext>
            </a:extLst>
          </p:cNvPr>
          <p:cNvSpPr/>
          <p:nvPr/>
        </p:nvSpPr>
        <p:spPr>
          <a:xfrm>
            <a:off x="4647266" y="3084832"/>
            <a:ext cx="461055" cy="196301"/>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5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엔씨소프트</a:t>
            </a:r>
          </a:p>
        </p:txBody>
      </p:sp>
      <p:sp>
        <p:nvSpPr>
          <p:cNvPr id="13" name="직사각형 12">
            <a:extLst>
              <a:ext uri="{FF2B5EF4-FFF2-40B4-BE49-F238E27FC236}">
                <a16:creationId xmlns:a16="http://schemas.microsoft.com/office/drawing/2014/main" id="{E91938D1-C421-BBDF-AA81-816A633671EC}"/>
              </a:ext>
            </a:extLst>
          </p:cNvPr>
          <p:cNvSpPr/>
          <p:nvPr/>
        </p:nvSpPr>
        <p:spPr>
          <a:xfrm>
            <a:off x="8250416" y="3110140"/>
            <a:ext cx="395682" cy="206063"/>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5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위메이드</a:t>
            </a:r>
          </a:p>
        </p:txBody>
      </p:sp>
      <p:sp>
        <p:nvSpPr>
          <p:cNvPr id="14" name="직사각형 13">
            <a:extLst>
              <a:ext uri="{FF2B5EF4-FFF2-40B4-BE49-F238E27FC236}">
                <a16:creationId xmlns:a16="http://schemas.microsoft.com/office/drawing/2014/main" id="{BA49DFA3-E6F3-DEA7-249F-144BE69AA14A}"/>
              </a:ext>
            </a:extLst>
          </p:cNvPr>
          <p:cNvSpPr/>
          <p:nvPr/>
        </p:nvSpPr>
        <p:spPr>
          <a:xfrm>
            <a:off x="5542558" y="3261070"/>
            <a:ext cx="660121" cy="206063"/>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구글 플레이</a:t>
            </a:r>
          </a:p>
        </p:txBody>
      </p:sp>
      <p:sp>
        <p:nvSpPr>
          <p:cNvPr id="15" name="직사각형 14">
            <a:extLst>
              <a:ext uri="{FF2B5EF4-FFF2-40B4-BE49-F238E27FC236}">
                <a16:creationId xmlns:a16="http://schemas.microsoft.com/office/drawing/2014/main" id="{BF71C732-7B24-88B4-A32F-CA485A6DD559}"/>
              </a:ext>
            </a:extLst>
          </p:cNvPr>
          <p:cNvSpPr/>
          <p:nvPr/>
        </p:nvSpPr>
        <p:spPr>
          <a:xfrm>
            <a:off x="7532713" y="3316203"/>
            <a:ext cx="372008" cy="170165"/>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인벤</a:t>
            </a:r>
          </a:p>
        </p:txBody>
      </p:sp>
      <p:sp>
        <p:nvSpPr>
          <p:cNvPr id="16" name="직사각형 15">
            <a:extLst>
              <a:ext uri="{FF2B5EF4-FFF2-40B4-BE49-F238E27FC236}">
                <a16:creationId xmlns:a16="http://schemas.microsoft.com/office/drawing/2014/main" id="{B1528F72-67AC-AC10-E71F-5B2E73A722BE}"/>
              </a:ext>
            </a:extLst>
          </p:cNvPr>
          <p:cNvSpPr/>
          <p:nvPr/>
        </p:nvSpPr>
        <p:spPr>
          <a:xfrm>
            <a:off x="6392458" y="2428723"/>
            <a:ext cx="522474" cy="121064"/>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크래프톤</a:t>
            </a:r>
          </a:p>
        </p:txBody>
      </p:sp>
      <p:sp>
        <p:nvSpPr>
          <p:cNvPr id="34" name="직사각형 33">
            <a:extLst>
              <a:ext uri="{FF2B5EF4-FFF2-40B4-BE49-F238E27FC236}">
                <a16:creationId xmlns:a16="http://schemas.microsoft.com/office/drawing/2014/main" id="{4C09C465-6527-9623-4605-D8F2E08D05BF}"/>
              </a:ext>
            </a:extLst>
          </p:cNvPr>
          <p:cNvSpPr/>
          <p:nvPr/>
        </p:nvSpPr>
        <p:spPr>
          <a:xfrm>
            <a:off x="7271476" y="2428723"/>
            <a:ext cx="522474" cy="121064"/>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넷마블</a:t>
            </a:r>
          </a:p>
        </p:txBody>
      </p:sp>
      <p:sp>
        <p:nvSpPr>
          <p:cNvPr id="42" name="직사각형 41">
            <a:extLst>
              <a:ext uri="{FF2B5EF4-FFF2-40B4-BE49-F238E27FC236}">
                <a16:creationId xmlns:a16="http://schemas.microsoft.com/office/drawing/2014/main" id="{5BC8698C-B6DA-F779-AB57-4E783E666F6E}"/>
              </a:ext>
            </a:extLst>
          </p:cNvPr>
          <p:cNvSpPr/>
          <p:nvPr/>
        </p:nvSpPr>
        <p:spPr>
          <a:xfrm>
            <a:off x="5389000" y="2443704"/>
            <a:ext cx="727383" cy="83873"/>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스마일게이트</a:t>
            </a:r>
            <a:r>
              <a:rPr lang="ko-KR" altLang="en-US" sz="1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en-US" altLang="ko-KR"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RPG</a:t>
            </a:r>
            <a:endParaRPr lang="ko-KR" altLang="en-US"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sp>
        <p:nvSpPr>
          <p:cNvPr id="43" name="직사각형 42">
            <a:extLst>
              <a:ext uri="{FF2B5EF4-FFF2-40B4-BE49-F238E27FC236}">
                <a16:creationId xmlns:a16="http://schemas.microsoft.com/office/drawing/2014/main" id="{3AE1B8A9-90B1-BF3D-6AB9-23A00FFF1F87}"/>
              </a:ext>
            </a:extLst>
          </p:cNvPr>
          <p:cNvSpPr/>
          <p:nvPr/>
        </p:nvSpPr>
        <p:spPr>
          <a:xfrm>
            <a:off x="6773995" y="3321343"/>
            <a:ext cx="360440" cy="150930"/>
          </a:xfrm>
          <a:prstGeom prst="rect">
            <a:avLst/>
          </a:prstGeom>
          <a:solidFill>
            <a:srgbClr val="8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5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에픽게임즈</a:t>
            </a:r>
            <a:br>
              <a:rPr lang="en-US" altLang="ko-KR" sz="68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br>
            <a:r>
              <a:rPr lang="ko-KR" altLang="en-US" sz="68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코리아</a:t>
            </a:r>
          </a:p>
        </p:txBody>
      </p:sp>
    </p:spTree>
    <p:extLst>
      <p:ext uri="{BB962C8B-B14F-4D97-AF65-F5344CB8AC3E}">
        <p14:creationId xmlns:p14="http://schemas.microsoft.com/office/powerpoint/2010/main" val="362113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의류, 사람, 청중, 군중이(가) 표시된 사진&#10;&#10;자동 생성된 설명">
            <a:extLst>
              <a:ext uri="{FF2B5EF4-FFF2-40B4-BE49-F238E27FC236}">
                <a16:creationId xmlns:a16="http://schemas.microsoft.com/office/drawing/2014/main" id="{5B6426E6-6020-436D-E20F-658E70BA7EA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88949" y="2566860"/>
            <a:ext cx="4284000" cy="321300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098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 </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엔씨소프트 </a:t>
            </a:r>
            <a:r>
              <a:rPr lang="en-US" altLang="ko-KR" dirty="0"/>
              <a:t>》 </a:t>
            </a:r>
            <a:r>
              <a:rPr lang="ko-KR" altLang="en-US" dirty="0"/>
              <a:t>다양한 장르의 </a:t>
            </a:r>
            <a:r>
              <a:rPr lang="en-US" altLang="ko-KR" dirty="0"/>
              <a:t>7</a:t>
            </a:r>
            <a:r>
              <a:rPr lang="ko-KR" altLang="en-US" dirty="0"/>
              <a:t>개의 신작과 함께 </a:t>
            </a:r>
            <a:r>
              <a:rPr lang="en-US" altLang="ko-KR" dirty="0"/>
              <a:t>8</a:t>
            </a:r>
            <a:r>
              <a:rPr lang="ko-KR" altLang="en-US" dirty="0"/>
              <a:t>년 만에 귀환</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8</a:t>
            </a:r>
            <a:r>
              <a:rPr lang="ko-KR" altLang="en-US" dirty="0"/>
              <a:t>년 만에 </a:t>
            </a:r>
            <a:r>
              <a:rPr lang="en-US" altLang="ko-KR" dirty="0"/>
              <a:t>G-STAR</a:t>
            </a:r>
            <a:r>
              <a:rPr lang="ko-KR" altLang="en-US" dirty="0"/>
              <a:t>에 참여한 엔씨소프트는 </a:t>
            </a:r>
            <a:r>
              <a:rPr lang="en-US" altLang="ko-KR" dirty="0"/>
              <a:t>12</a:t>
            </a:r>
            <a:r>
              <a:rPr lang="ko-KR" altLang="en-US" dirty="0"/>
              <a:t>월 국내 출시 예정인 </a:t>
            </a:r>
            <a:r>
              <a:rPr lang="en-US" altLang="ko-KR" dirty="0"/>
              <a:t>MMORPG ‘</a:t>
            </a:r>
            <a:r>
              <a:rPr lang="ko-KR" altLang="en-US" dirty="0"/>
              <a:t>쓰론 앤 리버티</a:t>
            </a:r>
            <a:r>
              <a:rPr lang="en-US" altLang="ko-KR" dirty="0"/>
              <a:t>(TL)’</a:t>
            </a:r>
            <a:r>
              <a:rPr lang="ko-KR" altLang="en-US" dirty="0"/>
              <a:t>를</a:t>
            </a:r>
            <a:r>
              <a:rPr lang="en-US" altLang="ko-KR" dirty="0"/>
              <a:t> </a:t>
            </a:r>
            <a:r>
              <a:rPr lang="ko-KR" altLang="en-US" dirty="0"/>
              <a:t>비롯하여 수집형 </a:t>
            </a:r>
            <a:r>
              <a:rPr lang="en-US" altLang="ko-KR" dirty="0"/>
              <a:t>RPG </a:t>
            </a:r>
            <a:r>
              <a:rPr lang="ko-KR" altLang="en-US" dirty="0"/>
              <a:t>게임 등을 포함한 </a:t>
            </a:r>
            <a:r>
              <a:rPr lang="en-US" altLang="ko-KR" dirty="0"/>
              <a:t>7</a:t>
            </a:r>
            <a:r>
              <a:rPr lang="ko-KR" altLang="en-US" dirty="0"/>
              <a:t>개의 신작을 공개하며</a:t>
            </a:r>
            <a:r>
              <a:rPr lang="en-US" altLang="ko-KR" dirty="0"/>
              <a:t>, </a:t>
            </a:r>
            <a:r>
              <a:rPr lang="ko-KR" altLang="en-US" dirty="0"/>
              <a:t>장르와 플랫폼 다각화 및 사용자 확대를 향한 전략 부각</a:t>
            </a:r>
            <a:endParaRPr lang="en-US" altLang="ko-KR" dirty="0"/>
          </a:p>
        </p:txBody>
      </p:sp>
      <p:sp>
        <p:nvSpPr>
          <p:cNvPr id="20" name="TextBox 19">
            <a:extLst>
              <a:ext uri="{FF2B5EF4-FFF2-40B4-BE49-F238E27FC236}">
                <a16:creationId xmlns:a16="http://schemas.microsoft.com/office/drawing/2014/main" id="{B41D3D4B-7790-460C-B5D2-687BD777D13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1" name="TextBox 20">
            <a:extLst>
              <a:ext uri="{FF2B5EF4-FFF2-40B4-BE49-F238E27FC236}">
                <a16:creationId xmlns:a16="http://schemas.microsoft.com/office/drawing/2014/main" id="{84BB1A3E-48A7-4A72-8AAD-9ACC1A1FC58F}"/>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pSp>
        <p:nvGrpSpPr>
          <p:cNvPr id="22" name="그룹 21">
            <a:extLst>
              <a:ext uri="{FF2B5EF4-FFF2-40B4-BE49-F238E27FC236}">
                <a16:creationId xmlns:a16="http://schemas.microsoft.com/office/drawing/2014/main" id="{4D41443C-9C7E-4C28-A4BB-0DF56E606F4D}"/>
              </a:ext>
            </a:extLst>
          </p:cNvPr>
          <p:cNvGrpSpPr/>
          <p:nvPr/>
        </p:nvGrpSpPr>
        <p:grpSpPr>
          <a:xfrm>
            <a:off x="488950" y="2176483"/>
            <a:ext cx="4284000" cy="276837"/>
            <a:chOff x="704850" y="2013298"/>
            <a:chExt cx="4140200" cy="276837"/>
          </a:xfrm>
        </p:grpSpPr>
        <p:sp>
          <p:nvSpPr>
            <p:cNvPr id="23" name="TextBox 22">
              <a:extLst>
                <a:ext uri="{FF2B5EF4-FFF2-40B4-BE49-F238E27FC236}">
                  <a16:creationId xmlns:a16="http://schemas.microsoft.com/office/drawing/2014/main" id="{937D10F6-3A02-4700-9D8F-54A0E4FBF443}"/>
                </a:ext>
              </a:extLst>
            </p:cNvPr>
            <p:cNvSpPr txBox="1"/>
            <p:nvPr/>
          </p:nvSpPr>
          <p:spPr>
            <a:xfrm>
              <a:off x="704850" y="2046854"/>
              <a:ext cx="357709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다양한 신작 게임이 소개된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엔씨소프트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BTC</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 부스 모습</a:t>
              </a:r>
            </a:p>
          </p:txBody>
        </p:sp>
        <p:cxnSp>
          <p:nvCxnSpPr>
            <p:cNvPr id="24" name="직선 연결선 23">
              <a:extLst>
                <a:ext uri="{FF2B5EF4-FFF2-40B4-BE49-F238E27FC236}">
                  <a16:creationId xmlns:a16="http://schemas.microsoft.com/office/drawing/2014/main" id="{181D3985-17C5-47C3-ACE0-1F4BBC410C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DE6143-C402-47F0-A31F-CD67642FA18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직사각형 7">
            <a:extLst>
              <a:ext uri="{FF2B5EF4-FFF2-40B4-BE49-F238E27FC236}">
                <a16:creationId xmlns:a16="http://schemas.microsoft.com/office/drawing/2014/main" id="{3A35628C-CE4D-1F8A-DED0-5489B6B37170}"/>
              </a:ext>
            </a:extLst>
          </p:cNvPr>
          <p:cNvSpPr/>
          <p:nvPr/>
        </p:nvSpPr>
        <p:spPr>
          <a:xfrm>
            <a:off x="5235674" y="3092866"/>
            <a:ext cx="4172939" cy="1515660"/>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엔씨소프트는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8</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년 만에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G-STAR</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에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200</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개의</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부스 규모를 구성하여 자체 개발한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7</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종의 작품을 </a:t>
            </a:r>
            <a:r>
              <a:rPr kumimoji="0" lang="ko-KR" altLang="en-US" sz="1050" b="1" i="0" u="none" strike="noStrike" kern="0" cap="none" spc="-30" normalizeH="0" baseline="0" noProof="0" dirty="0" err="1">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선보</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임</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MMORPG</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쓰론 앤 리버티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(TL)’,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슈팅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‘LLL’,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난투형 대전 액션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배틀크러쉬</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수집형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RPG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프로젝트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BSS’,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MMORTS(</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다중접속실시간전략게임</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프로젝트</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인터랙티브 어드벤처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프로젝트</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M’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다양한 장르의 신작을 공개</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indent="-79375">
              <a:lnSpc>
                <a:spcPct val="110000"/>
              </a:lnSpc>
              <a:spcAft>
                <a:spcPts val="100"/>
              </a:spcAft>
              <a:buFont typeface="KoPub돋움체 Medium" panose="02020603020101020101" pitchFamily="18" charset="-127"/>
              <a:buChar char="-"/>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쓰론 앤 리버티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(TL)'</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은 국내에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12</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7</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일 서비스를 시작하며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2024</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년 아마존게임즈를 통한 글로벌 서비스와 콘솔 플랫폼 서비스를 지원할 계획</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이번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쓰론 앤 리버티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(TL)’</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의 개발자 시연 무대 마련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‘LLL’</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은 차세대 그래픽을 갖춘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SF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장르의 오픈월드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AAA</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급 슈팅액션 게임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배틀크러쉬</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2024</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년 상반기 글로벌 시장에 론칭를 목표로 개발하고 있으며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닌텐도 스위치</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스팀</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모바일 플랫폼에 출시</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크로스플레이도 지원</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프로젝트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BSS’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또한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2024</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년에 출시할 예정이며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기존 유명 작품 블레이드앤소울 시리즈의 세계관과 캐릭터에 새로운 주인공과 플레이 스타일을 더한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수집형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RPG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엔씨소프트가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와 모바일로 개발 중인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MMORTS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프로젝트</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와 콘솔로 개발 중인 인터랙티브 어드벤처 신작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프로젝트</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M’</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의 신규 영상 또한 공개</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2023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9</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월 출시 이후 좋은 반응을 얻고 있는 퍼즐게임 ‘퍼즈업 아미토이’와 관련된 행사도 진행</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p:txBody>
      </p:sp>
      <p:sp>
        <p:nvSpPr>
          <p:cNvPr id="2" name="타원 1">
            <a:extLst>
              <a:ext uri="{FF2B5EF4-FFF2-40B4-BE49-F238E27FC236}">
                <a16:creationId xmlns:a16="http://schemas.microsoft.com/office/drawing/2014/main" id="{29A47750-A08D-642F-C4F8-8F0239FF4AEF}"/>
              </a:ext>
            </a:extLst>
          </p:cNvPr>
          <p:cNvSpPr/>
          <p:nvPr/>
        </p:nvSpPr>
        <p:spPr>
          <a:xfrm>
            <a:off x="2072568" y="5568662"/>
            <a:ext cx="83782" cy="126867"/>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3" name="타원 2">
            <a:extLst>
              <a:ext uri="{FF2B5EF4-FFF2-40B4-BE49-F238E27FC236}">
                <a16:creationId xmlns:a16="http://schemas.microsoft.com/office/drawing/2014/main" id="{3D0922D3-0B39-6DD7-C0E1-95B3401A416D}"/>
              </a:ext>
            </a:extLst>
          </p:cNvPr>
          <p:cNvSpPr/>
          <p:nvPr/>
        </p:nvSpPr>
        <p:spPr>
          <a:xfrm rot="20575834">
            <a:off x="3907283" y="5547522"/>
            <a:ext cx="115455" cy="168667"/>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1514ABE1-4805-6298-7DB9-750C43F68FA7}"/>
              </a:ext>
            </a:extLst>
          </p:cNvPr>
          <p:cNvSpPr/>
          <p:nvPr/>
        </p:nvSpPr>
        <p:spPr>
          <a:xfrm>
            <a:off x="2876551" y="5427360"/>
            <a:ext cx="83782" cy="141301"/>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237494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0DAA5-56DD-4420-9A3D-884A00C69FC4}"/>
              </a:ext>
            </a:extLst>
          </p:cNvPr>
          <p:cNvSpPr txBox="1"/>
          <p:nvPr/>
        </p:nvSpPr>
        <p:spPr>
          <a:xfrm>
            <a:off x="814388" y="1064398"/>
            <a:ext cx="1465145"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Contacts</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
        <p:nvSpPr>
          <p:cNvPr id="5" name="Text Placeholder 2">
            <a:extLst>
              <a:ext uri="{FF2B5EF4-FFF2-40B4-BE49-F238E27FC236}">
                <a16:creationId xmlns:a16="http://schemas.microsoft.com/office/drawing/2014/main" id="{2A67169F-E454-448E-A465-EB84B6025266}"/>
              </a:ext>
            </a:extLst>
          </p:cNvPr>
          <p:cNvSpPr txBox="1">
            <a:spLocks/>
          </p:cNvSpPr>
          <p:nvPr/>
        </p:nvSpPr>
        <p:spPr>
          <a:xfrm>
            <a:off x="814388" y="1917871"/>
            <a:ext cx="3352801" cy="246221"/>
          </a:xfrm>
          <a:prstGeom prst="rect">
            <a:avLst/>
          </a:prstGeom>
        </p:spPr>
        <p:txBody>
          <a:bodyPr wrap="square" lIns="0" tIns="0" rIns="0" bIns="0">
            <a:spAutoFit/>
          </a:bodyPr>
          <a:lstStyle>
            <a:lvl1pPr marL="0" indent="0" algn="l" defTabSz="457200" rtl="0" eaLnBrk="1" latinLnBrk="0" hangingPunct="1">
              <a:spcBef>
                <a:spcPct val="20000"/>
              </a:spcBef>
              <a:buFont typeface="Arial"/>
              <a:buNone/>
              <a:defRPr sz="1050" b="1" i="0" kern="1200">
                <a:solidFill>
                  <a:srgbClr val="00338D"/>
                </a:solidFill>
                <a:latin typeface="Univers for KPMG"/>
                <a:ea typeface="+mn-ea"/>
                <a:cs typeface="Univers for KPMG"/>
              </a:defRPr>
            </a:lvl1pPr>
            <a:lvl2pPr marL="0" indent="0" algn="l" defTabSz="457200" rtl="0" eaLnBrk="1" latinLnBrk="0" hangingPunct="1">
              <a:spcBef>
                <a:spcPct val="20000"/>
              </a:spcBef>
              <a:buFont typeface="Arial"/>
              <a:buNone/>
              <a:defRPr sz="1050" kern="1200">
                <a:solidFill>
                  <a:srgbClr val="00338D"/>
                </a:solidFill>
                <a:latin typeface="Univers for KPMG"/>
                <a:ea typeface="+mn-ea"/>
                <a:cs typeface="Univers for KPMG"/>
              </a:defRPr>
            </a:lvl2pPr>
            <a:lvl3pPr marL="228600" indent="-228600" algn="l" defTabSz="457200" rtl="0" eaLnBrk="1" latinLnBrk="0" hangingPunct="1">
              <a:spcBef>
                <a:spcPct val="20000"/>
              </a:spcBef>
              <a:buFont typeface="Univers for KPMG"/>
              <a:buChar char="—"/>
              <a:defRPr sz="1050" kern="1200">
                <a:solidFill>
                  <a:srgbClr val="00338D"/>
                </a:solidFill>
                <a:latin typeface="Univers for KPMG"/>
                <a:ea typeface="+mn-ea"/>
                <a:cs typeface="Univers for KPMG"/>
              </a:defRPr>
            </a:lvl3pPr>
            <a:lvl4pPr marL="457200" indent="-228600" algn="l" defTabSz="457200" rtl="0" eaLnBrk="1" latinLnBrk="0" hangingPunct="1">
              <a:spcBef>
                <a:spcPct val="20000"/>
              </a:spcBef>
              <a:buFont typeface="Arial"/>
              <a:buChar char="–"/>
              <a:defRPr sz="1050" kern="1200">
                <a:solidFill>
                  <a:srgbClr val="00338D"/>
                </a:solidFill>
                <a:latin typeface="Univers for KPMG"/>
                <a:ea typeface="+mn-ea"/>
                <a:cs typeface="Univers for KPMG"/>
              </a:defRPr>
            </a:lvl4pPr>
            <a:lvl5pPr marL="0" indent="0" algn="l" defTabSz="457200" rtl="0" eaLnBrk="1" latinLnBrk="0" hangingPunct="1">
              <a:spcBef>
                <a:spcPct val="20000"/>
              </a:spcBef>
              <a:buFont typeface="Arial"/>
              <a:buNone/>
              <a:defRPr sz="1050" kern="1200">
                <a:solidFill>
                  <a:srgbClr val="00A3A1"/>
                </a:solidFill>
                <a:latin typeface="Univers for KPMG"/>
                <a:ea typeface="+mn-ea"/>
                <a:cs typeface="Univers for KPMG"/>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tab pos="392100" algn="l"/>
              </a:tabLst>
              <a:defRPr/>
            </a:pP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삼정</a:t>
            </a:r>
            <a:r>
              <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KPMG </a:t>
            </a:r>
            <a:r>
              <a:rPr kumimoji="0" lang="ko-KR" altLang="en-US"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rPr>
              <a:t>경제연구원</a:t>
            </a:r>
            <a:endParaRPr kumimoji="0" lang="en-US" altLang="ko-KR" sz="16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endParaRPr>
          </a:p>
        </p:txBody>
      </p:sp>
      <p:sp>
        <p:nvSpPr>
          <p:cNvPr id="6" name="직사각형 5">
            <a:extLst>
              <a:ext uri="{FF2B5EF4-FFF2-40B4-BE49-F238E27FC236}">
                <a16:creationId xmlns:a16="http://schemas.microsoft.com/office/drawing/2014/main" id="{2979A34F-BBBE-4CAE-B493-E534A7AF0229}"/>
              </a:ext>
            </a:extLst>
          </p:cNvPr>
          <p:cNvSpPr/>
          <p:nvPr/>
        </p:nvSpPr>
        <p:spPr>
          <a:xfrm>
            <a:off x="814388" y="5608639"/>
            <a:ext cx="8277224" cy="592136"/>
          </a:xfrm>
          <a:prstGeom prst="rect">
            <a:avLst/>
          </a:prstGeom>
          <a:noFill/>
          <a:ln w="3175" cap="rnd" cmpd="sng" algn="ctr">
            <a:solidFill>
              <a:schemeClr val="bg1"/>
            </a:solidFill>
            <a:prstDash val="solid"/>
          </a:ln>
          <a:effectLst/>
        </p:spPr>
        <p:txBody>
          <a:bodyPr wrap="square" lIns="108000" tIns="54000" rIns="108000" bIns="5400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경제연구원과 </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 member firm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전문가들이 수집한 자료를 바탕으로 일반적인 정보를 제공할 목적으로 작성되었으며</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보고서에 포함된 자료의 완전성</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정확성 및 신뢰성을 확인하기 위한 절차를 밟은 것은 아닙니다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본 보고서는 특정 기업이나 개인의 개별 사안에 대한 조언을 제공할 목적으로 작성된 것이 아니므로</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구체적인 의사결정이 필요한 경우에는 당 법인의 전문가와 상의하여 주시기 바랍니다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삼정</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KPMG</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의 사전 동의 없이 본 보고서의 전체 또는 일부를 무단 배포</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인용</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발간</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 </a:t>
            </a:r>
            <a:r>
              <a:rPr kumimoji="0" lang="ko-KR" altLang="en-US"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복제할 수 없습니다</a:t>
            </a:r>
            <a:r>
              <a:rPr kumimoji="0" lang="en-US" altLang="ko-KR" sz="890" b="0" i="0" u="none" strike="noStrike" kern="0" cap="none" spc="0" normalizeH="0" baseline="0" noProof="0" dirty="0">
                <a:ln>
                  <a:solidFill>
                    <a:prstClr val="white">
                      <a:lumMod val="75000"/>
                      <a:alpha val="0"/>
                    </a:prstClr>
                  </a:solidFill>
                </a:ln>
                <a:solidFill>
                  <a:prstClr val="white"/>
                </a:solidFill>
                <a:effectLst/>
                <a:uLnTx/>
                <a:uFillTx/>
                <a:latin typeface="KoPub돋움체 Light" panose="00000300000000000000" pitchFamily="2" charset="-127"/>
                <a:ea typeface="KoPub돋움체 Light" panose="00000300000000000000" pitchFamily="2" charset="-127"/>
                <a:cs typeface="+mn-cs"/>
              </a:rPr>
              <a:t>.</a:t>
            </a:r>
          </a:p>
        </p:txBody>
      </p:sp>
      <p:graphicFrame>
        <p:nvGraphicFramePr>
          <p:cNvPr id="7" name="표 6">
            <a:extLst>
              <a:ext uri="{FF2B5EF4-FFF2-40B4-BE49-F238E27FC236}">
                <a16:creationId xmlns:a16="http://schemas.microsoft.com/office/drawing/2014/main" id="{7BC289A4-A8E6-4820-8FDC-28F1A8705604}"/>
              </a:ext>
            </a:extLst>
          </p:cNvPr>
          <p:cNvGraphicFramePr>
            <a:graphicFrameLocks noGrp="1"/>
          </p:cNvGraphicFramePr>
          <p:nvPr>
            <p:extLst>
              <p:ext uri="{D42A27DB-BD31-4B8C-83A1-F6EECF244321}">
                <p14:modId xmlns:p14="http://schemas.microsoft.com/office/powerpoint/2010/main" val="3894114034"/>
              </p:ext>
            </p:extLst>
          </p:nvPr>
        </p:nvGraphicFramePr>
        <p:xfrm>
          <a:off x="814388" y="2407503"/>
          <a:ext cx="7153956" cy="1832760"/>
        </p:xfrm>
        <a:graphic>
          <a:graphicData uri="http://schemas.openxmlformats.org/drawingml/2006/table">
            <a:tbl>
              <a:tblPr firstRow="1" bandRow="1">
                <a:tableStyleId>{5C22544A-7EE6-4342-B048-85BDC9FD1C3A}</a:tableStyleId>
              </a:tblPr>
              <a:tblGrid>
                <a:gridCol w="2384652">
                  <a:extLst>
                    <a:ext uri="{9D8B030D-6E8A-4147-A177-3AD203B41FA5}">
                      <a16:colId xmlns:a16="http://schemas.microsoft.com/office/drawing/2014/main" val="20000"/>
                    </a:ext>
                  </a:extLst>
                </a:gridCol>
                <a:gridCol w="2384652">
                  <a:extLst>
                    <a:ext uri="{9D8B030D-6E8A-4147-A177-3AD203B41FA5}">
                      <a16:colId xmlns:a16="http://schemas.microsoft.com/office/drawing/2014/main" val="20001"/>
                    </a:ext>
                  </a:extLst>
                </a:gridCol>
                <a:gridCol w="2384652">
                  <a:extLst>
                    <a:ext uri="{9D8B030D-6E8A-4147-A177-3AD203B41FA5}">
                      <a16:colId xmlns:a16="http://schemas.microsoft.com/office/drawing/2014/main" val="2500948558"/>
                    </a:ext>
                  </a:extLst>
                </a:gridCol>
              </a:tblGrid>
              <a:tr h="0">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이효정</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최창환</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r>
                        <a:rPr lang="ko-KR" altLang="en-US" sz="1100" b="1" dirty="0">
                          <a:ln>
                            <a:solidFill>
                              <a:schemeClr val="bg1">
                                <a:lumMod val="75000"/>
                                <a:alpha val="0"/>
                              </a:schemeClr>
                            </a:solidFill>
                          </a:ln>
                          <a:solidFill>
                            <a:schemeClr val="bg1"/>
                          </a:solidFill>
                          <a:latin typeface="+mn-ea"/>
                          <a:ea typeface="+mn-ea"/>
                          <a:cs typeface="+mn-cs"/>
                        </a:rPr>
                        <a:t>류승희</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5929256"/>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상무</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책임연구원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ko-KR" altLang="en-US" sz="1100" b="0" dirty="0">
                          <a:ln>
                            <a:solidFill>
                              <a:schemeClr val="bg1">
                                <a:lumMod val="75000"/>
                                <a:alpha val="0"/>
                              </a:schemeClr>
                            </a:solidFill>
                          </a:ln>
                          <a:solidFill>
                            <a:schemeClr val="bg1"/>
                          </a:solidFill>
                          <a:latin typeface="+mn-ea"/>
                          <a:ea typeface="+mn-ea"/>
                          <a:cs typeface="+mn-cs"/>
                        </a:rPr>
                        <a:t>선임연구원</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8365292"/>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02-2112-6744</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02-2112-7438</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de-DE" altLang="ko-KR" sz="1100" b="0" dirty="0">
                          <a:ln>
                            <a:solidFill>
                              <a:schemeClr val="bg1">
                                <a:lumMod val="75000"/>
                                <a:alpha val="0"/>
                              </a:schemeClr>
                            </a:solidFill>
                          </a:ln>
                          <a:solidFill>
                            <a:schemeClr val="bg1"/>
                          </a:solidFill>
                          <a:latin typeface="+mn-ea"/>
                          <a:ea typeface="+mn-ea"/>
                          <a:cs typeface="+mn-cs"/>
                        </a:rPr>
                        <a:t>T 02-2112-</a:t>
                      </a:r>
                      <a:r>
                        <a:rPr lang="en-US" altLang="ko-KR" sz="1100" b="0" dirty="0">
                          <a:ln>
                            <a:solidFill>
                              <a:schemeClr val="bg1">
                                <a:lumMod val="75000"/>
                                <a:alpha val="0"/>
                              </a:schemeClr>
                            </a:solidFill>
                          </a:ln>
                          <a:solidFill>
                            <a:schemeClr val="bg1"/>
                          </a:solidFill>
                          <a:latin typeface="+mn-ea"/>
                          <a:ea typeface="+mn-ea"/>
                          <a:cs typeface="+mn-cs"/>
                        </a:rPr>
                        <a:t>7469</a:t>
                      </a: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175321"/>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hyojunglee@kr.kpmg.com</a:t>
                      </a: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changhwanchoi@kr.kpmg.com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r>
                        <a:rPr lang="en-US" altLang="ko-KR" sz="1100" b="0" dirty="0">
                          <a:ln>
                            <a:solidFill>
                              <a:schemeClr val="bg1">
                                <a:lumMod val="75000"/>
                                <a:alpha val="0"/>
                              </a:schemeClr>
                            </a:solidFill>
                          </a:ln>
                          <a:solidFill>
                            <a:schemeClr val="bg1"/>
                          </a:solidFill>
                          <a:latin typeface="+mn-ea"/>
                          <a:ea typeface="+mn-ea"/>
                          <a:cs typeface="+mn-cs"/>
                        </a:rPr>
                        <a:t>E seungheeryu@kr.kpmg.com</a:t>
                      </a: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2439195"/>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en-US" altLang="ko-KR" sz="1100" b="0" dirty="0">
                        <a:ln>
                          <a:solidFill>
                            <a:schemeClr val="bg1">
                              <a:lumMod val="75000"/>
                              <a:alpha val="0"/>
                            </a:schemeClr>
                          </a:solidFill>
                        </a:ln>
                        <a:solidFill>
                          <a:schemeClr val="bg1"/>
                        </a:solidFill>
                        <a:latin typeface="+mn-ea"/>
                        <a:ea typeface="+mn-ea"/>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156699"/>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latinLnBrk="1">
                        <a:lnSpc>
                          <a:spcPct val="100000"/>
                        </a:lnSpc>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41328"/>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ko-KR" altLang="en-US"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2011357"/>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de-DE"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3767580"/>
                  </a:ext>
                </a:extLst>
              </a:tr>
              <a:tr h="0">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defTabSz="914400" eaLnBrk="1" fontAlgn="auto" latinLnBrk="1" hangingPunct="1">
                        <a:lnSpc>
                          <a:spcPct val="100000"/>
                        </a:lnSpc>
                        <a:spcBef>
                          <a:spcPts val="0"/>
                        </a:spcBef>
                        <a:spcAft>
                          <a:spcPts val="0"/>
                        </a:spcAft>
                        <a:buClrTx/>
                        <a:buSzTx/>
                        <a:buFontTx/>
                        <a:buNone/>
                        <a:tabLst/>
                        <a:defRPr/>
                      </a:pPr>
                      <a:endParaRPr lang="en-US" altLang="ko-KR" sz="1100" b="0" dirty="0">
                        <a:ln>
                          <a:solidFill>
                            <a:schemeClr val="bg1">
                              <a:lumMod val="75000"/>
                              <a:alpha val="0"/>
                            </a:schemeClr>
                          </a:solidFill>
                        </a:ln>
                        <a:solidFill>
                          <a:schemeClr val="bg1"/>
                        </a:solidFill>
                        <a:latin typeface="+mn-ea"/>
                        <a:ea typeface="+mn-ea"/>
                        <a:cs typeface="+mn-cs"/>
                      </a:endParaRPr>
                    </a:p>
                  </a:txBody>
                  <a:tcPr marL="0" marR="0" marT="18000" marB="1800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920319"/>
                  </a:ext>
                </a:extLst>
              </a:tr>
            </a:tbl>
          </a:graphicData>
        </a:graphic>
      </p:graphicFrame>
    </p:spTree>
    <p:extLst>
      <p:ext uri="{BB962C8B-B14F-4D97-AF65-F5344CB8AC3E}">
        <p14:creationId xmlns:p14="http://schemas.microsoft.com/office/powerpoint/2010/main" val="172649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D725EBD-DD46-C170-6DE7-0D1AD7D2835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90232" y="2565401"/>
            <a:ext cx="4283998" cy="3312273"/>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68488" y="2176483"/>
            <a:ext cx="4284663" cy="3714419"/>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 </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넷마블 </a:t>
            </a:r>
            <a:r>
              <a:rPr lang="en-US" altLang="ko-KR" dirty="0"/>
              <a:t>》 100</a:t>
            </a:r>
            <a:r>
              <a:rPr lang="ko-KR" altLang="en-US" dirty="0"/>
              <a:t>부스 규모의</a:t>
            </a:r>
            <a:r>
              <a:rPr lang="en-US" altLang="ko-KR" dirty="0"/>
              <a:t> 170</a:t>
            </a:r>
            <a:r>
              <a:rPr lang="ko-KR" altLang="en-US" dirty="0"/>
              <a:t>대 시연 디바이스로 </a:t>
            </a:r>
            <a:r>
              <a:rPr lang="en-US" altLang="ko-KR" dirty="0"/>
              <a:t>3</a:t>
            </a:r>
            <a:r>
              <a:rPr lang="ko-KR" altLang="en-US" dirty="0"/>
              <a:t>종 출품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넷마블은 올해 </a:t>
            </a:r>
            <a:r>
              <a:rPr lang="en-US" altLang="ko-KR" dirty="0"/>
              <a:t>G-STAR</a:t>
            </a:r>
            <a:r>
              <a:rPr lang="ko-KR" altLang="en-US" dirty="0"/>
              <a:t>에는 </a:t>
            </a:r>
            <a:r>
              <a:rPr lang="en-US" altLang="ko-KR" dirty="0"/>
              <a:t>BTC</a:t>
            </a:r>
            <a:r>
              <a:rPr lang="ko-KR" altLang="en-US" dirty="0"/>
              <a:t>관을 </a:t>
            </a:r>
            <a:r>
              <a:rPr lang="en-US" altLang="ko-KR" dirty="0"/>
              <a:t>100</a:t>
            </a:r>
            <a:r>
              <a:rPr lang="ko-KR" altLang="en-US" dirty="0"/>
              <a:t>부스로 구성하였으며</a:t>
            </a:r>
            <a:r>
              <a:rPr lang="en-US" altLang="ko-KR" dirty="0"/>
              <a:t> </a:t>
            </a:r>
            <a:r>
              <a:rPr lang="ko-KR" altLang="en-US" dirty="0"/>
              <a:t>시연 디바이스를 지난 번 참여 때보다 증대한 </a:t>
            </a:r>
            <a:r>
              <a:rPr lang="en-US" altLang="ko-KR" dirty="0"/>
              <a:t>170</a:t>
            </a:r>
            <a:r>
              <a:rPr lang="ko-KR" altLang="en-US" dirty="0"/>
              <a:t>대로 준비함</a:t>
            </a:r>
            <a:r>
              <a:rPr lang="en-US" altLang="ko-KR" dirty="0"/>
              <a:t>. </a:t>
            </a:r>
            <a:r>
              <a:rPr lang="ko-KR" altLang="en-US" dirty="0"/>
              <a:t>관람객 참여 디바이스를 </a:t>
            </a:r>
            <a:r>
              <a:rPr lang="en-US" altLang="ko-KR" dirty="0"/>
              <a:t>PC</a:t>
            </a:r>
            <a:r>
              <a:rPr lang="ko-KR" altLang="en-US" dirty="0"/>
              <a:t>와</a:t>
            </a:r>
            <a:r>
              <a:rPr lang="en-US" altLang="ko-KR" dirty="0"/>
              <a:t> </a:t>
            </a:r>
            <a:r>
              <a:rPr lang="ko-KR" altLang="en-US" dirty="0"/>
              <a:t>모바일 등으로 다변화하며 게임 유저들에게 넷마블의 멀티플랫폼 전략을 체험하도록 함</a:t>
            </a:r>
            <a:r>
              <a:rPr lang="en-US" altLang="ko-KR" dirty="0"/>
              <a:t>. </a:t>
            </a:r>
            <a:r>
              <a:rPr lang="ko-KR" altLang="en-US" dirty="0"/>
              <a:t>저명 애니메이션 </a:t>
            </a:r>
            <a:r>
              <a:rPr lang="en-US" altLang="ko-KR" dirty="0"/>
              <a:t>IP </a:t>
            </a:r>
            <a:r>
              <a:rPr lang="ko-KR" altLang="en-US" dirty="0"/>
              <a:t>기반의 신작 ‘일곱 개의 대죄</a:t>
            </a:r>
            <a:r>
              <a:rPr lang="en-US" altLang="ko-KR" dirty="0"/>
              <a:t>: </a:t>
            </a:r>
            <a:r>
              <a:rPr lang="ko-KR" altLang="en-US" dirty="0"/>
              <a:t>오리진’을 선보이며 </a:t>
            </a:r>
            <a:r>
              <a:rPr lang="en-US" altLang="ko-KR" dirty="0"/>
              <a:t>IP </a:t>
            </a:r>
            <a:r>
              <a:rPr lang="ko-KR" altLang="en-US" dirty="0"/>
              <a:t>확장 전략을 펼침   </a:t>
            </a:r>
            <a:r>
              <a:rPr lang="en-US" altLang="ko-KR" dirty="0"/>
              <a:t> </a:t>
            </a:r>
            <a:r>
              <a:rPr lang="ko-KR" altLang="en-US" dirty="0"/>
              <a:t>   </a:t>
            </a:r>
            <a:r>
              <a:rPr lang="en-US" altLang="ko-KR" dirty="0"/>
              <a:t> </a:t>
            </a:r>
          </a:p>
        </p:txBody>
      </p:sp>
      <p:sp>
        <p:nvSpPr>
          <p:cNvPr id="56" name="직사각형 55">
            <a:extLst>
              <a:ext uri="{FF2B5EF4-FFF2-40B4-BE49-F238E27FC236}">
                <a16:creationId xmlns:a16="http://schemas.microsoft.com/office/drawing/2014/main" id="{A8B1379B-45FC-4CCF-AA77-1B3CD69FF8FC}"/>
              </a:ext>
            </a:extLst>
          </p:cNvPr>
          <p:cNvSpPr/>
          <p:nvPr/>
        </p:nvSpPr>
        <p:spPr>
          <a:xfrm>
            <a:off x="5168488" y="2291064"/>
            <a:ext cx="4238305" cy="940546"/>
          </a:xfrm>
          <a:prstGeom prst="rect">
            <a:avLst/>
          </a:prstGeom>
        </p:spPr>
        <p:txBody>
          <a:bodyPr wrap="square" lIns="72000" rIns="72000" anchor="t">
            <a:noAutofit/>
          </a:bodyPr>
          <a:lstStyle/>
          <a:p>
            <a:pPr>
              <a:spcAft>
                <a:spcPts val="300"/>
              </a:spcAf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데미스 리본</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‘RF</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온라인 넥스트</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일곱 개의 대죄</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오리진</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등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3</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종 출품</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서브컬처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RPG </a:t>
            </a:r>
            <a:r>
              <a:rPr lang="en-US" altLang="ko-KR" sz="1000" kern="0" spc="-30" dirty="0">
                <a:ln>
                  <a:solidFill>
                    <a:sysClr val="window" lastClr="FFFFFF">
                      <a:lumMod val="75000"/>
                      <a:alpha val="0"/>
                    </a:sysClr>
                  </a:solidFill>
                </a:ln>
                <a:solidFill>
                  <a:schemeClr val="tx1">
                    <a:lumMod val="85000"/>
                    <a:lumOff val="15000"/>
                  </a:schemeClr>
                </a:solidFill>
                <a:latin typeface="맑은 고딕" panose="020B0503020000020004" pitchFamily="50" charset="-127"/>
                <a:ea typeface="맑은 고딕" panose="020B0503020000020004" pitchFamily="50" charset="-127"/>
              </a:rPr>
              <a:t>·</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SF</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MMORPG </a:t>
            </a:r>
            <a:r>
              <a:rPr lang="en-US" altLang="ko-KR" sz="1000" kern="0" spc="-30" dirty="0">
                <a:ln>
                  <a:solidFill>
                    <a:sysClr val="window" lastClr="FFFFFF">
                      <a:lumMod val="75000"/>
                      <a:alpha val="0"/>
                    </a:sysClr>
                  </a:solidFill>
                </a:ln>
                <a:solidFill>
                  <a:schemeClr val="tx1">
                    <a:lumMod val="85000"/>
                    <a:lumOff val="15000"/>
                  </a:schemeClr>
                </a:solidFill>
                <a:latin typeface="맑은 고딕" panose="020B0503020000020004" pitchFamily="50" charset="-127"/>
                <a:ea typeface="맑은 고딕" panose="020B0503020000020004" pitchFamily="50" charset="-127"/>
              </a:rPr>
              <a:t>·</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액션 어드벤처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RPG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장르 다양화 </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서브컬처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RPG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데미스 리본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SF MMORPG 'RF</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온라인 넥스트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오픈월드 액션 어드벤처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RPG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일곱 개의 대죄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오리진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등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3</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종을 출품</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서브컬처 게임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데미스 리본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을 모바일 기기로 시연한 가운데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데미스 리본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은 넷마블 자체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IP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그랜드크로스</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세계관을 기반으로 하였으며 넷마블에프앤씨에서 수집형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RPG</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로 개발 중 </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'RF</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온라인 넥스트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는 넷마블엔투에서 개발 중인 게임으로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2004</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년에 출시해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년간 서비스된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RF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온라인’의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계승함</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6</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종의 바이오슈트 중 하나를 선택하는 방식으로 대규모 전투</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(RvR, Realm vs Realm)</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상황에 부합하게 바이오슈트 전환을 자유롭게 가능하도록 함</a:t>
            </a:r>
          </a:p>
        </p:txBody>
      </p:sp>
      <p:sp>
        <p:nvSpPr>
          <p:cNvPr id="58" name="직사각형 57">
            <a:extLst>
              <a:ext uri="{FF2B5EF4-FFF2-40B4-BE49-F238E27FC236}">
                <a16:creationId xmlns:a16="http://schemas.microsoft.com/office/drawing/2014/main" id="{71F2B2A9-7D54-4B03-9F1F-F7ED3B0FC474}"/>
              </a:ext>
            </a:extLst>
          </p:cNvPr>
          <p:cNvSpPr/>
          <p:nvPr/>
        </p:nvSpPr>
        <p:spPr>
          <a:xfrm>
            <a:off x="5168488" y="4346739"/>
            <a:ext cx="3996563" cy="940546"/>
          </a:xfrm>
          <a:prstGeom prst="rect">
            <a:avLst/>
          </a:prstGeom>
        </p:spPr>
        <p:txBody>
          <a:bodyPr wrap="square" lIns="72000" rIns="72000" anchor="t">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저명 애니메이션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IP(</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지식재산권</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기반의 신작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일곱 개의 대죄</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오리진</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부각 </a:t>
            </a: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멀티플랫폼 전략을 기반으로 모바일</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fr-FR"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PC-</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콘솔로 출시 예정 </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일곱 개의 대죄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오리진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경우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넷마블에프앤씨에서 개발 중인 오픈월드 액션 어드벤처 수집형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RPG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장르로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모바일</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-PC-</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콘솔로 출시 예정</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일본 인기 애니메이션을 기반으로 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일곱 개의 대죄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는 전 세계 누적 판매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5,500</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만 부 이상을 기록한 인기 저명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타 장르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게임 이식이 눈에 띔 </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넷마블은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일곱 개의 대죄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퍼블리셔인 일본 ‘고단샤’와도 협업을 진행하며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캐릭터 디자인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스킬 등에 대한 아이디어를 논의 </a:t>
            </a: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50075"/>
            <a:ext cx="4284613" cy="232165"/>
          </a:xfrm>
          <a:prstGeom prst="rect">
            <a:avLst/>
          </a:prstGeom>
          <a:noFill/>
          <a:ln>
            <a:noFill/>
          </a:ln>
        </p:spPr>
        <p:txBody>
          <a:bodyPr wrap="square" lIns="0" tIns="108000" rIns="0" bIns="0" rtlCol="0" anchor="t">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72016" y="2176483"/>
            <a:ext cx="4300932" cy="276837"/>
            <a:chOff x="688484" y="2013298"/>
            <a:chExt cx="4156566"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48800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넷마블의 시연 디바이스 중심 체험의 장</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688484"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타원 7">
            <a:extLst>
              <a:ext uri="{FF2B5EF4-FFF2-40B4-BE49-F238E27FC236}">
                <a16:creationId xmlns:a16="http://schemas.microsoft.com/office/drawing/2014/main" id="{073C3884-5F4E-90B9-9E9C-8D4F8D3F66AF}"/>
              </a:ext>
            </a:extLst>
          </p:cNvPr>
          <p:cNvSpPr/>
          <p:nvPr/>
        </p:nvSpPr>
        <p:spPr>
          <a:xfrm>
            <a:off x="4243445" y="5051035"/>
            <a:ext cx="138055" cy="15875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4276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실내, 신발류, 사람이(가) 표시된 사진&#10;&#10;자동 생성된 설명">
            <a:extLst>
              <a:ext uri="{FF2B5EF4-FFF2-40B4-BE49-F238E27FC236}">
                <a16:creationId xmlns:a16="http://schemas.microsoft.com/office/drawing/2014/main" id="{84227851-5C10-D763-314F-A3D37080C1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578" y="2567349"/>
            <a:ext cx="4267199" cy="3200399"/>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위메이드 </a:t>
            </a:r>
            <a:r>
              <a:rPr lang="en-US" altLang="ko-KR" dirty="0"/>
              <a:t>》 2</a:t>
            </a:r>
            <a:r>
              <a:rPr lang="ko-KR" altLang="en-US" dirty="0"/>
              <a:t>종의 신작 소개 및 블록체인 게임 및 플랫폼의 성장성 강조</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위메이드는 </a:t>
            </a:r>
            <a:r>
              <a:rPr lang="en-US" altLang="ko-KR" dirty="0"/>
              <a:t>G-STAR 2023</a:t>
            </a:r>
            <a:r>
              <a:rPr lang="ko-KR" altLang="en-US" dirty="0"/>
              <a:t>의 메인 스폰서로 나서 </a:t>
            </a:r>
            <a:r>
              <a:rPr lang="en-US" altLang="ko-KR" dirty="0"/>
              <a:t>‘</a:t>
            </a:r>
            <a:r>
              <a:rPr lang="ko-KR" altLang="en-US" dirty="0"/>
              <a:t>레전드 오브 이미르</a:t>
            </a:r>
            <a:r>
              <a:rPr lang="en-US" altLang="ko-KR" dirty="0"/>
              <a:t>’</a:t>
            </a:r>
            <a:r>
              <a:rPr lang="ko-KR" altLang="en-US" dirty="0"/>
              <a:t>와 </a:t>
            </a:r>
            <a:r>
              <a:rPr lang="en-US" altLang="ko-KR" dirty="0"/>
              <a:t>‘</a:t>
            </a:r>
            <a:r>
              <a:rPr lang="ko-KR" altLang="en-US" dirty="0"/>
              <a:t>판타스틱</a:t>
            </a:r>
            <a:r>
              <a:rPr lang="en-US" altLang="ko-KR" dirty="0"/>
              <a:t>4 </a:t>
            </a:r>
            <a:r>
              <a:rPr lang="ko-KR" altLang="en-US" dirty="0"/>
              <a:t>베이스볼</a:t>
            </a:r>
            <a:r>
              <a:rPr lang="en-US" altLang="ko-KR" dirty="0"/>
              <a:t>’ </a:t>
            </a:r>
            <a:r>
              <a:rPr lang="ko-KR" altLang="en-US" dirty="0"/>
              <a:t>등 </a:t>
            </a:r>
            <a:r>
              <a:rPr lang="en-US" altLang="ko-KR" dirty="0"/>
              <a:t>2</a:t>
            </a:r>
            <a:r>
              <a:rPr lang="ko-KR" altLang="en-US" dirty="0"/>
              <a:t>종의 신작을 출품하였으며</a:t>
            </a:r>
            <a:r>
              <a:rPr lang="en-US" altLang="ko-KR" dirty="0"/>
              <a:t>, </a:t>
            </a:r>
            <a:r>
              <a:rPr lang="ko-KR" altLang="en-US" dirty="0"/>
              <a:t>위메이드 장현국 대표는 </a:t>
            </a:r>
            <a:r>
              <a:rPr lang="en-US" altLang="ko-KR" dirty="0"/>
              <a:t>G-CON</a:t>
            </a:r>
            <a:r>
              <a:rPr lang="ko-KR" altLang="en-US" dirty="0"/>
              <a:t>에서 </a:t>
            </a:r>
            <a:r>
              <a:rPr lang="en-US" altLang="ko-KR" dirty="0"/>
              <a:t>‘</a:t>
            </a:r>
            <a:r>
              <a:rPr lang="ko-KR" altLang="en-US" dirty="0"/>
              <a:t>게임 컨텐츠 혁신과 플랫폼 혁신</a:t>
            </a:r>
            <a:r>
              <a:rPr lang="en-US" altLang="ko-KR" dirty="0"/>
              <a:t>’ </a:t>
            </a:r>
            <a:r>
              <a:rPr lang="ko-KR" altLang="en-US" dirty="0"/>
              <a:t>주제로 블록체인 게임 및 자사의 블록체인 게임 플랫폼 </a:t>
            </a:r>
            <a:r>
              <a:rPr lang="en-US" altLang="ko-KR" dirty="0"/>
              <a:t>‘</a:t>
            </a:r>
            <a:r>
              <a:rPr lang="ko-KR" altLang="en-US" dirty="0"/>
              <a:t>위믹스</a:t>
            </a:r>
            <a:r>
              <a:rPr lang="en-US" altLang="ko-KR" dirty="0"/>
              <a:t>’</a:t>
            </a:r>
            <a:r>
              <a:rPr lang="ko-KR" altLang="en-US" dirty="0"/>
              <a:t>의 글로벌 성장성을 강조</a:t>
            </a:r>
            <a:endParaRPr lang="en-US" altLang="ko-KR" dirty="0"/>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63" name="TextBox 62">
            <a:extLst>
              <a:ext uri="{FF2B5EF4-FFF2-40B4-BE49-F238E27FC236}">
                <a16:creationId xmlns:a16="http://schemas.microsoft.com/office/drawing/2014/main" id="{9202F100-6275-4D58-98C7-AF03FC6C3E0D}"/>
              </a:ext>
            </a:extLst>
          </p:cNvPr>
          <p:cNvSpPr txBox="1"/>
          <p:nvPr/>
        </p:nvSpPr>
        <p:spPr>
          <a:xfrm>
            <a:off x="520929" y="5921004"/>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grpSp>
        <p:nvGrpSpPr>
          <p:cNvPr id="24" name="그룹 23">
            <a:extLst>
              <a:ext uri="{FF2B5EF4-FFF2-40B4-BE49-F238E27FC236}">
                <a16:creationId xmlns:a16="http://schemas.microsoft.com/office/drawing/2014/main" id="{B7325C5D-1D9B-496B-83D0-F4097C8BA053}"/>
              </a:ext>
            </a:extLst>
          </p:cNvPr>
          <p:cNvGrpSpPr/>
          <p:nvPr/>
        </p:nvGrpSpPr>
        <p:grpSpPr>
          <a:xfrm>
            <a:off x="488950" y="2176483"/>
            <a:ext cx="4284000" cy="276837"/>
            <a:chOff x="704850" y="2013298"/>
            <a:chExt cx="4140200" cy="276837"/>
          </a:xfrm>
        </p:grpSpPr>
        <p:sp>
          <p:nvSpPr>
            <p:cNvPr id="25" name="TextBox 24">
              <a:extLst>
                <a:ext uri="{FF2B5EF4-FFF2-40B4-BE49-F238E27FC236}">
                  <a16:creationId xmlns:a16="http://schemas.microsoft.com/office/drawing/2014/main" id="{364CA9C6-A140-4723-AFAD-D254FA8F7D1A}"/>
                </a:ext>
              </a:extLst>
            </p:cNvPr>
            <p:cNvSpPr txBox="1"/>
            <p:nvPr/>
          </p:nvSpPr>
          <p:spPr>
            <a:xfrm>
              <a:off x="704850" y="2046854"/>
              <a:ext cx="4040302"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라이프 이즈 게임</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옴니체인 게이밍</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을 주제로 대규모 부스 구성</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6" name="직선 연결선 25">
              <a:extLst>
                <a:ext uri="{FF2B5EF4-FFF2-40B4-BE49-F238E27FC236}">
                  <a16:creationId xmlns:a16="http://schemas.microsoft.com/office/drawing/2014/main" id="{454AD3B8-4FA9-4D96-AF89-CC3FDE032CB4}"/>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4DCCC2E-5968-40AD-9815-954A83A6CAFB}"/>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직사각형 8">
            <a:extLst>
              <a:ext uri="{FF2B5EF4-FFF2-40B4-BE49-F238E27FC236}">
                <a16:creationId xmlns:a16="http://schemas.microsoft.com/office/drawing/2014/main" id="{7717B110-6525-E44B-AE5A-FFA5058A9F0B}"/>
              </a:ext>
            </a:extLst>
          </p:cNvPr>
          <p:cNvSpPr/>
          <p:nvPr/>
        </p:nvSpPr>
        <p:spPr>
          <a:xfrm>
            <a:off x="5235674" y="3284966"/>
            <a:ext cx="4172939" cy="1515660"/>
          </a:xfrm>
          <a:prstGeom prst="rect">
            <a:avLst/>
          </a:prstGeom>
        </p:spPr>
        <p:txBody>
          <a:bodyPr wrap="square" lIns="72000" rIns="72000" anchor="ctr">
            <a:noAutofit/>
          </a:bodyPr>
          <a:lstStyle/>
          <a:p>
            <a:pPr>
              <a:spcAft>
                <a:spcPts val="300"/>
              </a:spcAf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 2023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메인 스폰서 위메이드는 총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200</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부스 규모의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BTC</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관을 구성하고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라이프 이즈 게임</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옴니체인 게이밍</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을 주제로 행사에 참여</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위메이드는 대형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MMORPG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레전드 오브 이미르</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와 글로벌 리그 통합 야구게임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판타스틱</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베이스볼</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종의 신작을 출품하며</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관람객들에게 직접 체험할 수 있는 시연대 마련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대형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MMORPG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레전드 오브 이미르</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는 북유럽 신화를 기반으로 언리얼 엔진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5</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활용해 개발되었으며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생동감 있는 캐릭터와 액션이 특징적</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판타스틱</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4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베이스볼</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은 야구게임으로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실사형 캐릭터와 손쉬운 조작</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매니지먼트의 재미 등을 강조하며 사실감 있는 그래픽에 주안점을 둠</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03188">
              <a:lnSpc>
                <a:spcPct val="110000"/>
              </a:lnSpc>
              <a:spcAft>
                <a:spcPts val="100"/>
              </a:spcAft>
              <a:defRPr/>
            </a:pPr>
            <a:endParaRPr lang="en-US" altLang="ko-KR" sz="1000" kern="0" spc="-30" dirty="0">
              <a:ln>
                <a:solidFill>
                  <a:sysClr val="window" lastClr="FFFFFF">
                    <a:lumMod val="75000"/>
                    <a:alpha val="0"/>
                  </a:sysClr>
                </a:solidFill>
              </a:ln>
              <a:solidFill>
                <a:srgbClr val="333333"/>
              </a:solidFill>
              <a:latin typeface="NanumSquareRound"/>
              <a:ea typeface="KoPub돋움체 Light" panose="02020603020101020101" pitchFamily="18" charset="-12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한편</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위메이드 장현국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대표는</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GCON 2023</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Day2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기조연설자로 나서</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블록체인 게임 및 플랫폼의 비전에 대해 연설</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fontAlgn="auto">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G-CON</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에서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게임 컨텐츠 혁신과 플랫폼 혁신</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주제로 플랫폼 혁신에 있어서 블록체인의 중요성 및 자사의 블록체인 게임 플랫폼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위믹스</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글로벌 성장 가능성 등을 강조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marR="0" lvl="0" indent="-79375" fontAlgn="auto">
              <a:lnSpc>
                <a:spcPct val="110000"/>
              </a:lnSpc>
              <a:spcBef>
                <a:spcPts val="0"/>
              </a:spcBef>
              <a:spcAft>
                <a:spcPts val="100"/>
              </a:spcAft>
              <a:buClrTx/>
              <a:buSzTx/>
              <a:buFont typeface="KoPub돋움체 Medium" panose="02020603020101020101" pitchFamily="18" charset="-127"/>
              <a:buChar char="-"/>
              <a:tabLst/>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또한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G-STAR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기자 회견에서 흥행작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나이트 크로우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에 블록체인 경제 시스템과 옴니체인을 접목한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나이트 크로우 글로벌 버전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2024</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 출시에 대한 자신감을 표현</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Tree>
    <p:extLst>
      <p:ext uri="{BB962C8B-B14F-4D97-AF65-F5344CB8AC3E}">
        <p14:creationId xmlns:p14="http://schemas.microsoft.com/office/powerpoint/2010/main" val="2011099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사람, 인간의 얼굴, 여성이(가) 표시된 사진&#10;&#10;자동 생성된 설명">
            <a:extLst>
              <a:ext uri="{FF2B5EF4-FFF2-40B4-BE49-F238E27FC236}">
                <a16:creationId xmlns:a16="http://schemas.microsoft.com/office/drawing/2014/main" id="{BE1BAA0C-0B4D-6EE2-08B9-47ABEA9AF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0577" y="2581408"/>
            <a:ext cx="4272375" cy="3204281"/>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스마일게이트 </a:t>
            </a:r>
            <a:r>
              <a:rPr lang="en-US" altLang="ko-KR" dirty="0"/>
              <a:t>RPG</a:t>
            </a:r>
            <a:r>
              <a:rPr lang="ko-KR" altLang="en-US" dirty="0"/>
              <a:t> </a:t>
            </a:r>
            <a:r>
              <a:rPr lang="en-US" altLang="ko-KR" dirty="0"/>
              <a:t>》 </a:t>
            </a:r>
            <a:r>
              <a:rPr lang="ko-KR" altLang="en-US" dirty="0"/>
              <a:t>흥행작 </a:t>
            </a:r>
            <a:r>
              <a:rPr lang="en-US" altLang="ko-KR" dirty="0"/>
              <a:t>‘</a:t>
            </a:r>
            <a:r>
              <a:rPr lang="ko-KR" altLang="en-US" dirty="0"/>
              <a:t>로스트아크</a:t>
            </a:r>
            <a:r>
              <a:rPr lang="en-US" altLang="ko-KR" dirty="0"/>
              <a:t>’</a:t>
            </a:r>
            <a:r>
              <a:rPr lang="ko-KR" altLang="en-US" dirty="0"/>
              <a:t>의 모바일 버전 시연</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스마일게이트 </a:t>
            </a:r>
            <a:r>
              <a:rPr lang="en-US" altLang="ko-KR" dirty="0"/>
              <a:t>RPG</a:t>
            </a:r>
            <a:r>
              <a:rPr lang="ko-KR" altLang="en-US" dirty="0"/>
              <a:t>는 흥행작 </a:t>
            </a:r>
            <a:r>
              <a:rPr lang="en-US" altLang="ko-KR" dirty="0"/>
              <a:t>‘</a:t>
            </a:r>
            <a:r>
              <a:rPr lang="ko-KR" altLang="en-US" dirty="0"/>
              <a:t>로스트아크</a:t>
            </a:r>
            <a:r>
              <a:rPr lang="en-US" altLang="ko-KR" dirty="0"/>
              <a:t>’ IP</a:t>
            </a:r>
            <a:r>
              <a:rPr lang="ko-KR" altLang="en-US" dirty="0"/>
              <a:t>를 계승하여 개발 중인 </a:t>
            </a:r>
            <a:r>
              <a:rPr lang="en-US" altLang="ko-KR" dirty="0"/>
              <a:t>‘</a:t>
            </a:r>
            <a:r>
              <a:rPr lang="ko-KR" altLang="en-US" dirty="0"/>
              <a:t>로스크아크 모바일</a:t>
            </a:r>
            <a:r>
              <a:rPr lang="en-US" altLang="ko-KR" dirty="0"/>
              <a:t>’</a:t>
            </a:r>
            <a:r>
              <a:rPr lang="ko-KR" altLang="en-US" dirty="0"/>
              <a:t>의 체험존을 마련</a:t>
            </a:r>
            <a:r>
              <a:rPr lang="en-US" altLang="ko-KR" dirty="0"/>
              <a:t>. VR</a:t>
            </a:r>
            <a:r>
              <a:rPr lang="ko-KR" altLang="en-US" dirty="0"/>
              <a:t>콘텐츠로 더욱 몰입감 높게 체험할 수 있도록 구성하여</a:t>
            </a:r>
            <a:r>
              <a:rPr lang="en-US" altLang="ko-KR" dirty="0"/>
              <a:t> </a:t>
            </a:r>
            <a:r>
              <a:rPr lang="ko-KR" altLang="en-US" dirty="0"/>
              <a:t>현장의 높은 호응을 얻음</a:t>
            </a:r>
            <a:endParaRPr lang="en-US" altLang="ko-KR" dirty="0"/>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8" y="5827595"/>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endParaRPr lang="ko-KR" altLang="en-US" dirty="0">
              <a:solidFill>
                <a:schemeClr val="bg1">
                  <a:lumMod val="50000"/>
                </a:schemeClr>
              </a:solidFill>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3"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379242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스마일게이트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RPG</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에서 개발 중인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로스트아크 모바일</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시연</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271DFD8C-CA48-E762-600D-D9F17A95E9BC}"/>
              </a:ext>
            </a:extLst>
          </p:cNvPr>
          <p:cNvSpPr/>
          <p:nvPr/>
        </p:nvSpPr>
        <p:spPr>
          <a:xfrm>
            <a:off x="5235674" y="3092866"/>
            <a:ext cx="4172939" cy="1515660"/>
          </a:xfrm>
          <a:prstGeom prst="rect">
            <a:avLst/>
          </a:prstGeom>
        </p:spPr>
        <p:txBody>
          <a:bodyPr wrap="square" lIns="72000" rIns="72000" anchor="ctr">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스마일게이트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RPG</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는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 2023</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PC</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에서의 성공작인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로스트아크</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의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IP</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를 기반으로 한 새로운 게임인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로스트아크 모바일</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을 소개</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스마일게이트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RPG</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로스트아크</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개발사로</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로스트아크</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2018</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년에 공개되었으며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2022</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월에는 글로벌 게임 유통 플랫폼 스팀을 통해 해외에 공개되며 국내외 큰 인기를 얻은 블록버스터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MMORPG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게임</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로스트아크 모바일</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은 언리얼 엔진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5</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사용하여 개발 중이며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이를 통해 높은 수준의 그래픽 연출성을 추구</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03188">
              <a:lnSpc>
                <a:spcPct val="110000"/>
              </a:lnSpc>
              <a:spcAft>
                <a:spcPts val="100"/>
              </a:spcAft>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스마일게이트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RPG</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는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G-STAR</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로스트아크 모바일</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을 체험할 수 있는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개의 구역을 운영</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싱글 플레이 체험존</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거대 시네마틱 던전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영광의 벽</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을 만나볼 수 있으며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뛰어난 그래픽과 핵앤슬래시 전투 액션을 경험</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파티 협력 플레이 체험존</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로스트아크 모바일만의 다양한 기믹과 패턴을 경험할 수 있도록 구성</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스페셜 플레이 체험존</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별도 공간에 마련된 공간에서 로스트아크 모바일 세계관과 캐릭터를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VR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콘텐츠로 체험할 수 있도록 구성</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높이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5m</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대형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LED</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로 구성된 미디어 전시관과 굿즈 이벤트 등을 진행</a:t>
            </a:r>
          </a:p>
        </p:txBody>
      </p:sp>
      <p:sp>
        <p:nvSpPr>
          <p:cNvPr id="2" name="타원 1">
            <a:extLst>
              <a:ext uri="{FF2B5EF4-FFF2-40B4-BE49-F238E27FC236}">
                <a16:creationId xmlns:a16="http://schemas.microsoft.com/office/drawing/2014/main" id="{F3F2DED5-12B2-DC30-6C7F-64D30DCB308C}"/>
              </a:ext>
            </a:extLst>
          </p:cNvPr>
          <p:cNvSpPr/>
          <p:nvPr/>
        </p:nvSpPr>
        <p:spPr>
          <a:xfrm>
            <a:off x="750945" y="5130801"/>
            <a:ext cx="55505" cy="9525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595A3932-0DA6-0E4A-3991-AD40B75D1FCE}"/>
              </a:ext>
            </a:extLst>
          </p:cNvPr>
          <p:cNvSpPr/>
          <p:nvPr/>
        </p:nvSpPr>
        <p:spPr>
          <a:xfrm>
            <a:off x="1538345" y="5252290"/>
            <a:ext cx="55505" cy="9525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5" name="타원 4">
            <a:extLst>
              <a:ext uri="{FF2B5EF4-FFF2-40B4-BE49-F238E27FC236}">
                <a16:creationId xmlns:a16="http://schemas.microsoft.com/office/drawing/2014/main" id="{00719AA9-4A4B-3827-346A-6349C78B07CA}"/>
              </a:ext>
            </a:extLst>
          </p:cNvPr>
          <p:cNvSpPr/>
          <p:nvPr/>
        </p:nvSpPr>
        <p:spPr>
          <a:xfrm rot="20749106">
            <a:off x="3646545" y="5254132"/>
            <a:ext cx="55505" cy="9525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7" name="타원 6">
            <a:extLst>
              <a:ext uri="{FF2B5EF4-FFF2-40B4-BE49-F238E27FC236}">
                <a16:creationId xmlns:a16="http://schemas.microsoft.com/office/drawing/2014/main" id="{8A422388-E767-AC5C-2177-DFF19B45700D}"/>
              </a:ext>
            </a:extLst>
          </p:cNvPr>
          <p:cNvSpPr/>
          <p:nvPr/>
        </p:nvSpPr>
        <p:spPr>
          <a:xfrm rot="20749106">
            <a:off x="3287239" y="5319989"/>
            <a:ext cx="45719" cy="9508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8" name="타원 7">
            <a:extLst>
              <a:ext uri="{FF2B5EF4-FFF2-40B4-BE49-F238E27FC236}">
                <a16:creationId xmlns:a16="http://schemas.microsoft.com/office/drawing/2014/main" id="{2BDF5839-C3B4-0E05-5C26-361D10FB5479}"/>
              </a:ext>
            </a:extLst>
          </p:cNvPr>
          <p:cNvSpPr/>
          <p:nvPr/>
        </p:nvSpPr>
        <p:spPr>
          <a:xfrm rot="20749106">
            <a:off x="2192732" y="5154665"/>
            <a:ext cx="45719" cy="76254"/>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9" name="타원 8">
            <a:extLst>
              <a:ext uri="{FF2B5EF4-FFF2-40B4-BE49-F238E27FC236}">
                <a16:creationId xmlns:a16="http://schemas.microsoft.com/office/drawing/2014/main" id="{EE604EF3-8ADB-968E-5F51-B6704A9DA300}"/>
              </a:ext>
            </a:extLst>
          </p:cNvPr>
          <p:cNvSpPr/>
          <p:nvPr/>
        </p:nvSpPr>
        <p:spPr>
          <a:xfrm rot="20749106">
            <a:off x="2825463" y="5219222"/>
            <a:ext cx="45719" cy="76254"/>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0" name="타원 9">
            <a:extLst>
              <a:ext uri="{FF2B5EF4-FFF2-40B4-BE49-F238E27FC236}">
                <a16:creationId xmlns:a16="http://schemas.microsoft.com/office/drawing/2014/main" id="{5990D891-A803-EA57-7E6E-823A28343926}"/>
              </a:ext>
            </a:extLst>
          </p:cNvPr>
          <p:cNvSpPr/>
          <p:nvPr/>
        </p:nvSpPr>
        <p:spPr>
          <a:xfrm rot="20749106">
            <a:off x="3011636" y="5223867"/>
            <a:ext cx="45719" cy="76254"/>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11" name="타원 10">
            <a:extLst>
              <a:ext uri="{FF2B5EF4-FFF2-40B4-BE49-F238E27FC236}">
                <a16:creationId xmlns:a16="http://schemas.microsoft.com/office/drawing/2014/main" id="{A7185B8D-EF4D-ACFB-3F42-4506AF61EEDA}"/>
              </a:ext>
            </a:extLst>
          </p:cNvPr>
          <p:cNvSpPr/>
          <p:nvPr/>
        </p:nvSpPr>
        <p:spPr>
          <a:xfrm>
            <a:off x="2392961" y="5226051"/>
            <a:ext cx="63009" cy="60224"/>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360688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사람, 사람들, 군중이(가) 표시된 사진&#10;&#10;자동 생성된 설명">
            <a:extLst>
              <a:ext uri="{FF2B5EF4-FFF2-40B4-BE49-F238E27FC236}">
                <a16:creationId xmlns:a16="http://schemas.microsoft.com/office/drawing/2014/main" id="{DAA313B9-E1D4-8239-FAF8-649E16F5E9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613" y="2580330"/>
            <a:ext cx="4284000" cy="321300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1148" y="2210039"/>
            <a:ext cx="4284663" cy="3669468"/>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크래프톤 </a:t>
            </a:r>
            <a:r>
              <a:rPr lang="en-US" altLang="ko-KR" dirty="0"/>
              <a:t>》 ‘</a:t>
            </a:r>
            <a:r>
              <a:rPr lang="ko-KR" altLang="en-US" dirty="0"/>
              <a:t>다크앤다커 모바일</a:t>
            </a:r>
            <a:r>
              <a:rPr lang="en-US" altLang="ko-KR" dirty="0"/>
              <a:t>’, PC</a:t>
            </a:r>
            <a:r>
              <a:rPr lang="ko-KR" altLang="en-US" dirty="0"/>
              <a:t> 시뮬레이션 게임 </a:t>
            </a:r>
            <a:r>
              <a:rPr lang="en-US" altLang="ko-KR" dirty="0"/>
              <a:t>‘</a:t>
            </a:r>
            <a:r>
              <a:rPr lang="ko-KR" altLang="en-US" dirty="0"/>
              <a:t>인조이</a:t>
            </a:r>
            <a:r>
              <a:rPr lang="en-US" altLang="ko-KR" dirty="0"/>
              <a:t>’</a:t>
            </a:r>
            <a:r>
              <a:rPr lang="ko-KR" altLang="en-US" dirty="0"/>
              <a:t> 공개</a:t>
            </a:r>
            <a:endParaRPr lang="en-US" altLang="ko-KR"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크래프톤은 유명 게임 </a:t>
            </a:r>
            <a:r>
              <a:rPr lang="en-US" altLang="ko-KR" dirty="0"/>
              <a:t>‘</a:t>
            </a:r>
            <a:r>
              <a:rPr lang="ko-KR" altLang="en-US" dirty="0"/>
              <a:t>다크앤다커</a:t>
            </a:r>
            <a:r>
              <a:rPr lang="en-US" altLang="ko-KR" dirty="0"/>
              <a:t>’</a:t>
            </a:r>
            <a:r>
              <a:rPr lang="ko-KR" altLang="en-US" dirty="0"/>
              <a:t>의 </a:t>
            </a:r>
            <a:r>
              <a:rPr lang="en-US" altLang="ko-KR" dirty="0"/>
              <a:t>IP</a:t>
            </a:r>
            <a:r>
              <a:rPr lang="ko-KR" altLang="en-US" dirty="0"/>
              <a:t>를 활용한 모바일 게임 </a:t>
            </a:r>
            <a:r>
              <a:rPr lang="en-US" altLang="ko-KR" dirty="0"/>
              <a:t>‘</a:t>
            </a:r>
            <a:r>
              <a:rPr lang="ko-KR" altLang="en-US" dirty="0"/>
              <a:t>다크앤다커 모바일</a:t>
            </a:r>
            <a:r>
              <a:rPr lang="en-US" altLang="ko-KR" dirty="0"/>
              <a:t>’</a:t>
            </a:r>
            <a:r>
              <a:rPr lang="ko-KR" altLang="en-US" dirty="0"/>
              <a:t>을 중심으로 부스를 구성하고 관련 시연 콘텐츠를 공개하였음</a:t>
            </a:r>
            <a:r>
              <a:rPr lang="en-US" altLang="ko-KR" dirty="0"/>
              <a:t>. </a:t>
            </a:r>
            <a:r>
              <a:rPr lang="ko-KR" altLang="en-US" dirty="0"/>
              <a:t>언리얼 엔진을 기반으로 우수한 캐릭터 그래픽을 강조한 </a:t>
            </a:r>
            <a:r>
              <a:rPr lang="en-US" altLang="ko-KR" dirty="0"/>
              <a:t>PC </a:t>
            </a:r>
            <a:r>
              <a:rPr lang="ko-KR" altLang="en-US" dirty="0"/>
              <a:t>시뮬레이션 게임 </a:t>
            </a:r>
            <a:r>
              <a:rPr lang="en-US" altLang="ko-KR" dirty="0"/>
              <a:t>‘</a:t>
            </a:r>
            <a:r>
              <a:rPr lang="ko-KR" altLang="en-US" dirty="0"/>
              <a:t>인조이</a:t>
            </a:r>
            <a:r>
              <a:rPr lang="en-US" altLang="ko-KR" dirty="0"/>
              <a:t>’</a:t>
            </a:r>
            <a:r>
              <a:rPr lang="ko-KR" altLang="en-US" dirty="0"/>
              <a:t>도 </a:t>
            </a:r>
            <a:br>
              <a:rPr lang="en-US" altLang="ko-KR" dirty="0"/>
            </a:br>
            <a:r>
              <a:rPr lang="en-US" altLang="ko-KR" dirty="0"/>
              <a:t>G-STAR 2023</a:t>
            </a:r>
            <a:r>
              <a:rPr lang="ko-KR" altLang="en-US" dirty="0"/>
              <a:t>에서 최초로 공개함</a:t>
            </a:r>
            <a:r>
              <a:rPr lang="en-US" altLang="ko-KR" dirty="0"/>
              <a:t> </a:t>
            </a:r>
          </a:p>
        </p:txBody>
      </p:sp>
      <p:sp>
        <p:nvSpPr>
          <p:cNvPr id="58" name="직사각형 57">
            <a:extLst>
              <a:ext uri="{FF2B5EF4-FFF2-40B4-BE49-F238E27FC236}">
                <a16:creationId xmlns:a16="http://schemas.microsoft.com/office/drawing/2014/main" id="{71F2B2A9-7D54-4B03-9F1F-F7ED3B0FC474}"/>
              </a:ext>
            </a:extLst>
          </p:cNvPr>
          <p:cNvSpPr/>
          <p:nvPr/>
        </p:nvSpPr>
        <p:spPr>
          <a:xfrm>
            <a:off x="5131811" y="2511167"/>
            <a:ext cx="4284000" cy="3669016"/>
          </a:xfrm>
          <a:prstGeom prst="rect">
            <a:avLst/>
          </a:prstGeom>
        </p:spPr>
        <p:txBody>
          <a:bodyPr wrap="square" lIns="72000" rIns="72000" anchor="t">
            <a:noAutofit/>
          </a:bodyPr>
          <a:lstStyle/>
          <a:p>
            <a:pPr>
              <a:spcAft>
                <a:spcPts val="300"/>
              </a:spcAf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다크앤다커 모바일</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의 던전 콘셉트 기반 부스 운영 및 시연 콘텐츠 공개</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크래프톤의 독립 스튜디오 블루홀스튜디오에서 개발한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다크앤다커 모바일</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은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역할수행 기반 게임</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(RPG)</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으로 국내 게임사 아이언메이스가 개발한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다크앤다커</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의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IP</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를 활용한 모바일 버전임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다크앤다커 모바일</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은 이용자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인이 게임 내 적을 상대하는 싱글 전투 게임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블루홀스튜디오는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프로젝트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AB’</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로 알려진 기존 프로젝트의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RPG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 방식에 </a:t>
            </a:r>
            <a:b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b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유명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다크앤다커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의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접목하여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다크앤다커 모바일</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을 개발함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G-STAR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부스 내 시연을 위해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종류의 콘텐츠 선공개</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이용자가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5</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종류의 클래스 중 하나를 선택하여 캐릭터를 생성하고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2</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종류의 시연 </a:t>
            </a:r>
            <a:b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b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콘텐츠 중 하나를 선택하여 게임을 체험하도록 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다크앤다커</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는 아이언메이스와 넥슨 간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IP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분쟁 진행 중</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03188" marR="0" lvl="0" algn="l" defTabSz="914400" rtl="0" eaLnBrk="1" fontAlgn="auto" latinLnBrk="0" hangingPunct="1">
              <a:lnSpc>
                <a:spcPct val="110000"/>
              </a:lnSpc>
              <a:spcBef>
                <a:spcPts val="0"/>
              </a:spcBef>
              <a:spcAft>
                <a:spcPts val="100"/>
              </a:spcAft>
              <a:buClrTx/>
              <a:buSzTx/>
              <a:tabLst/>
              <a:defRPr/>
            </a:pPr>
            <a:endParaRPr lang="en-US" altLang="ko-KR" sz="1000" b="1"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R="0" lvl="0" fontAlgn="auto">
              <a:lnSpc>
                <a:spcPct val="110000"/>
              </a:lnSpc>
              <a:spcBef>
                <a:spcPts val="0"/>
              </a:spcBef>
              <a:spcAft>
                <a:spcPts val="300"/>
              </a:spcAft>
              <a:buClrTx/>
              <a:buSzTx/>
              <a:tabLs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PC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시뮬레이션 게임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인조이</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최초 공개 </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marR="0" lvl="0" indent="-87313" fontAlgn="auto">
              <a:lnSpc>
                <a:spcPct val="110000"/>
              </a:lnSpc>
              <a:spcBef>
                <a:spcPts val="0"/>
              </a:spcBef>
              <a:spcAft>
                <a:spcPts val="100"/>
              </a:spcAft>
              <a:buClrTx/>
              <a:buSzTx/>
              <a:buFont typeface="Arial" panose="020B0604020202020204" pitchFamily="34" charset="0"/>
              <a:buChar char="•"/>
              <a:tabLst/>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이용자가 게임 속에서 삶의 다양한 요소를 변화할 수 있도록 구성하여 게임 내 스토리 자유도가 높은 것으로 평가됨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marR="0" lvl="0" indent="-87313" fontAlgn="auto">
              <a:lnSpc>
                <a:spcPct val="110000"/>
              </a:lnSpc>
              <a:spcBef>
                <a:spcPts val="0"/>
              </a:spcBef>
              <a:spcAft>
                <a:spcPts val="100"/>
              </a:spcAft>
              <a:buClrTx/>
              <a:buSzTx/>
              <a:buFont typeface="Arial" panose="020B0604020202020204" pitchFamily="34" charset="0"/>
              <a:buChar char="•"/>
              <a:tabLst/>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언리얼 엔진</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기반으로 게임 캐릭터 비주얼 등 실사형 그래픽 수준이 우수한 편임</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1504"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endParaRPr lang="ko-KR" altLang="en-US" dirty="0">
              <a:solidFill>
                <a:schemeClr val="bg1">
                  <a:lumMod val="50000"/>
                </a:schemeClr>
              </a:solidFill>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7219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크래프톤의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다크앤다커 모바일</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홍보 부스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13313476-158E-2206-BEF3-5BF85B7C5B15}"/>
              </a:ext>
            </a:extLst>
          </p:cNvPr>
          <p:cNvSpPr/>
          <p:nvPr/>
        </p:nvSpPr>
        <p:spPr>
          <a:xfrm>
            <a:off x="1379595" y="5073651"/>
            <a:ext cx="80905" cy="11429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40D6A1CE-4BFE-8F40-FDDE-7792CFC82E87}"/>
              </a:ext>
            </a:extLst>
          </p:cNvPr>
          <p:cNvSpPr/>
          <p:nvPr/>
        </p:nvSpPr>
        <p:spPr>
          <a:xfrm>
            <a:off x="611245" y="5073651"/>
            <a:ext cx="80905" cy="11429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2827785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 디스플레이 장치, 미디어, 스크린샷이(가) 표시된 사진&#10;&#10;자동 생성된 설명">
            <a:extLst>
              <a:ext uri="{FF2B5EF4-FFF2-40B4-BE49-F238E27FC236}">
                <a16:creationId xmlns:a16="http://schemas.microsoft.com/office/drawing/2014/main" id="{8D87564C-D9C1-C0CD-A2C7-D5DA020FD8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50" y="2565400"/>
            <a:ext cx="4284000" cy="321300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00440" y="2120145"/>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삼성전자 </a:t>
            </a:r>
            <a:r>
              <a:rPr lang="en-US" altLang="ko-KR" dirty="0"/>
              <a:t>》 </a:t>
            </a:r>
            <a:r>
              <a:rPr lang="ko-KR" altLang="en-US" dirty="0"/>
              <a:t>게이밍 모니터 </a:t>
            </a:r>
            <a:r>
              <a:rPr lang="en-US" altLang="ko-KR" dirty="0"/>
              <a:t>‘</a:t>
            </a:r>
            <a:r>
              <a:rPr lang="ko-KR" altLang="en-US" dirty="0"/>
              <a:t>오디세이</a:t>
            </a:r>
            <a:r>
              <a:rPr lang="en-US" altLang="ko-KR" dirty="0"/>
              <a:t>’ </a:t>
            </a:r>
            <a:r>
              <a:rPr lang="ko-KR" altLang="en-US" dirty="0"/>
              <a:t>체험존 운영</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삼성전자는 게임 전문매체 인벤과의 제휴를 통하여 게이밍 모니터 </a:t>
            </a:r>
            <a:r>
              <a:rPr lang="en-US" altLang="ko-KR" dirty="0"/>
              <a:t>‘</a:t>
            </a:r>
            <a:r>
              <a:rPr lang="ko-KR" altLang="en-US" dirty="0"/>
              <a:t>오디세이</a:t>
            </a:r>
            <a:r>
              <a:rPr lang="en-US" altLang="ko-KR" dirty="0"/>
              <a:t>’ </a:t>
            </a:r>
            <a:r>
              <a:rPr lang="ko-KR" altLang="en-US" dirty="0"/>
              <a:t>라인업의 홍보 및 체험을 위한 </a:t>
            </a:r>
            <a:r>
              <a:rPr lang="en-US" altLang="ko-KR" dirty="0"/>
              <a:t>‘</a:t>
            </a:r>
            <a:r>
              <a:rPr lang="ko-KR" altLang="en-US" dirty="0"/>
              <a:t>오디세이 체험존</a:t>
            </a:r>
            <a:r>
              <a:rPr lang="en-US" altLang="ko-KR" dirty="0"/>
              <a:t>’</a:t>
            </a:r>
            <a:r>
              <a:rPr lang="ko-KR" altLang="en-US" dirty="0"/>
              <a:t>을 운영함</a:t>
            </a:r>
            <a:r>
              <a:rPr lang="en-US" altLang="ko-KR" dirty="0"/>
              <a:t>. </a:t>
            </a:r>
            <a:r>
              <a:rPr lang="ko-KR" altLang="en-US" dirty="0"/>
              <a:t>삼성전자는 인벤 부스 외에도 구글 플레이</a:t>
            </a:r>
            <a:r>
              <a:rPr lang="en-US" altLang="ko-KR" dirty="0"/>
              <a:t>, </a:t>
            </a:r>
            <a:r>
              <a:rPr lang="ko-KR" altLang="en-US" dirty="0"/>
              <a:t>넷마블 등의 주요 부스에 오디세이 모니터를 설치하여 참관객 대상 홍보 진행</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32387" y="3216346"/>
            <a:ext cx="3996563" cy="1965254"/>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인벤 부스 내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오디세이</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모니터 라인업의 홍보 및 체험을 유도하는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오디세이 체험존</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운영</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삼성전자는 게이밍 모니터 라인업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오디세이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신제품인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오디세이 아크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세대</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오디세이 네오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G9’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등 주요 제품의 홍보 진행</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삼성전자의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오디세이 체험존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은 인벤의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플레이 라운지</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내에 위치함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오디세이 아크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2</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세대</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오디세이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OLED G9’,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오디세이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네오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G9’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등은</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대화면 기반의 커브드 모니터임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오디세이 체험존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이용객 대상 블리자드 엔터테인먼트의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오버워치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2’,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카카오게임즈의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이터널 리턴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세가의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엔드리스 던전</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등이 모니터 체험을 위한 시현 게임으로 제공됨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0" marR="0" lvl="0" indent="0" algn="l" defTabSz="914400" rtl="0" eaLnBrk="1" fontAlgn="auto" latinLnBrk="0" hangingPunct="1">
              <a:lnSpc>
                <a:spcPct val="110000"/>
              </a:lnSpc>
              <a:spcBef>
                <a:spcPts val="0"/>
              </a:spcBef>
              <a:spcAft>
                <a:spcPts val="100"/>
              </a:spcAft>
              <a:buClrTx/>
              <a:buSzTx/>
              <a:buFontTx/>
              <a:buNone/>
              <a:tabLst/>
              <a:defRPr/>
            </a:pPr>
            <a:r>
              <a:rPr kumimoji="0" lang="en-US" altLang="ko-KR" sz="10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G-STAR 2023</a:t>
            </a:r>
            <a:r>
              <a:rPr kumimoji="0" lang="ko-KR" altLang="en-US" sz="10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에서 참관객 대상 시연존을 운영하는 게임사와의 제휴를 통하여 참관객의 게임 체험을 위한 </a:t>
            </a:r>
            <a:r>
              <a:rPr kumimoji="0" lang="en-US" altLang="ko-KR" sz="10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오디세이</a:t>
            </a:r>
            <a:r>
              <a:rPr kumimoji="0" lang="en-US" altLang="ko-KR" sz="10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모니터 설치 및 운영</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구글 플레이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넷마블</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위메이드 등의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G-STAR 2023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부스에서 참관객의 신작 게임 체험을 위한 시연존에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오디세이</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모니터를 설치</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 체험 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오디세이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모니터의 신제품을 함께 체험할 수 있도록 구성함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03188" marR="0" lvl="0" indent="0" algn="l" defTabSz="914400" rtl="0" eaLnBrk="1" fontAlgn="auto" latinLnBrk="0" hangingPunct="1">
              <a:lnSpc>
                <a:spcPct val="110000"/>
              </a:lnSpc>
              <a:spcBef>
                <a:spcPts val="0"/>
              </a:spcBef>
              <a:spcAft>
                <a:spcPts val="100"/>
              </a:spcAft>
              <a:buClrTx/>
              <a:buSzTx/>
              <a:buFontTx/>
              <a:buNone/>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21" name="TextBox 20">
            <a:extLst>
              <a:ext uri="{FF2B5EF4-FFF2-40B4-BE49-F238E27FC236}">
                <a16:creationId xmlns:a16="http://schemas.microsoft.com/office/drawing/2014/main" id="{8CAB39E5-F835-4671-A87D-AAD4836F4487}"/>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2" name="TextBox 21">
            <a:extLst>
              <a:ext uri="{FF2B5EF4-FFF2-40B4-BE49-F238E27FC236}">
                <a16:creationId xmlns:a16="http://schemas.microsoft.com/office/drawing/2014/main" id="{6C607215-2A6E-4777-B018-7AE7C2C0BD12}"/>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sp>
        <p:nvSpPr>
          <p:cNvPr id="23" name="직사각형 22">
            <a:extLst>
              <a:ext uri="{FF2B5EF4-FFF2-40B4-BE49-F238E27FC236}">
                <a16:creationId xmlns:a16="http://schemas.microsoft.com/office/drawing/2014/main" id="{5BBA5A9E-26E1-4D19-A359-073FAA585AEF}"/>
              </a:ext>
            </a:extLst>
          </p:cNvPr>
          <p:cNvSpPr/>
          <p:nvPr/>
        </p:nvSpPr>
        <p:spPr>
          <a:xfrm>
            <a:off x="5132387" y="4672974"/>
            <a:ext cx="3996563" cy="940546"/>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grpSp>
        <p:nvGrpSpPr>
          <p:cNvPr id="35" name="그룹 34">
            <a:extLst>
              <a:ext uri="{FF2B5EF4-FFF2-40B4-BE49-F238E27FC236}">
                <a16:creationId xmlns:a16="http://schemas.microsoft.com/office/drawing/2014/main" id="{31307BC6-936E-4C1D-8E6B-72414D7B3363}"/>
              </a:ext>
            </a:extLst>
          </p:cNvPr>
          <p:cNvGrpSpPr/>
          <p:nvPr/>
        </p:nvGrpSpPr>
        <p:grpSpPr>
          <a:xfrm>
            <a:off x="488950" y="2176483"/>
            <a:ext cx="4284000" cy="276837"/>
            <a:chOff x="704850" y="2013298"/>
            <a:chExt cx="4140200" cy="276837"/>
          </a:xfrm>
        </p:grpSpPr>
        <p:sp>
          <p:nvSpPr>
            <p:cNvPr id="36" name="TextBox 35">
              <a:extLst>
                <a:ext uri="{FF2B5EF4-FFF2-40B4-BE49-F238E27FC236}">
                  <a16:creationId xmlns:a16="http://schemas.microsoft.com/office/drawing/2014/main" id="{E814BF5F-A3D8-4156-9BD2-AE8FA5BF6D77}"/>
                </a:ext>
              </a:extLst>
            </p:cNvPr>
            <p:cNvSpPr txBox="1"/>
            <p:nvPr/>
          </p:nvSpPr>
          <p:spPr>
            <a:xfrm>
              <a:off x="704850" y="2046854"/>
              <a:ext cx="366074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삼성전자 모니터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오디세이</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홍보를 위해 구성된 인벤 부스</a:t>
              </a:r>
            </a:p>
          </p:txBody>
        </p:sp>
        <p:cxnSp>
          <p:nvCxnSpPr>
            <p:cNvPr id="37" name="직선 연결선 36">
              <a:extLst>
                <a:ext uri="{FF2B5EF4-FFF2-40B4-BE49-F238E27FC236}">
                  <a16:creationId xmlns:a16="http://schemas.microsoft.com/office/drawing/2014/main" id="{1C4DD24C-9DFE-43E5-9954-B30E7A936B4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2377034D-698F-4326-9277-D187DC5F070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139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6532951-6888-F902-CBC2-75F1F64A065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8287" y="2569948"/>
            <a:ext cx="4284000" cy="3307626"/>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96156"/>
            <a:ext cx="4284663" cy="367893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인벤 </a:t>
            </a:r>
            <a:r>
              <a:rPr lang="en-US" altLang="ko-KR" dirty="0"/>
              <a:t>》 </a:t>
            </a:r>
            <a:r>
              <a:rPr lang="ko-KR" altLang="en-US" dirty="0"/>
              <a:t>부스 내 타사 여러 브랜드의 체험존 운영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게임 미디어 인벤은 지난해에 이어 올해 </a:t>
            </a:r>
            <a:r>
              <a:rPr lang="en-US" altLang="ko-KR" dirty="0"/>
              <a:t>G-STAR</a:t>
            </a:r>
            <a:r>
              <a:rPr lang="ko-KR" altLang="en-US" dirty="0"/>
              <a:t>에 부스를 운영하며</a:t>
            </a:r>
            <a:r>
              <a:rPr lang="en-US" altLang="ko-KR" dirty="0"/>
              <a:t>, </a:t>
            </a:r>
            <a:r>
              <a:rPr lang="ko-KR" altLang="en-US" dirty="0"/>
              <a:t>인벤의 메인 스폰서로 인텔이 참여함</a:t>
            </a:r>
            <a:r>
              <a:rPr lang="en-US" altLang="ko-KR" dirty="0"/>
              <a:t>. </a:t>
            </a:r>
            <a:r>
              <a:rPr lang="ko-KR" altLang="en-US" dirty="0"/>
              <a:t>그외 삼성</a:t>
            </a:r>
            <a:r>
              <a:rPr lang="en-US" altLang="ko-KR" dirty="0"/>
              <a:t>, </a:t>
            </a:r>
            <a:r>
              <a:rPr lang="ko-KR" altLang="en-US" dirty="0"/>
              <a:t>레노버 등이 인벤 부스 내 체험존을 마련하며</a:t>
            </a:r>
            <a:r>
              <a:rPr lang="en-US" altLang="ko-KR" dirty="0"/>
              <a:t>, </a:t>
            </a:r>
            <a:r>
              <a:rPr lang="ko-KR" altLang="en-US" dirty="0"/>
              <a:t>부스 내에 있는 각 브랜드 존에서 관람객이 게이밍 경험을 복합적으로 하도록 부스를 운영 </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95121" y="2292345"/>
            <a:ext cx="4284000" cy="3403183"/>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인텔이 메인 스폰서로 부스 참여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맑은 고딕" panose="020B0503020000020004" pitchFamily="50" charset="-127"/>
                <a:ea typeface="맑은 고딕" panose="020B0503020000020004" pitchFamily="50" charset="-127"/>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다양한 게임 체험존 운영 </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인벤의 부스 내 인텔</a:t>
            </a:r>
            <a:r>
              <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삼성 등이 참여</a:t>
            </a:r>
            <a:endPar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인텔 외 스퀘어 에닉스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파이널판타지</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14’), XD(‘</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소드 오브 콘발라리아</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Nuverse</a:t>
            </a:r>
            <a:r>
              <a:rPr lang="en-US" altLang="ko-KR" sz="1000" kern="0" spc="-30" dirty="0">
                <a:ln>
                  <a:solidFill>
                    <a:sysClr val="window" lastClr="FFFFFF">
                      <a:lumMod val="75000"/>
                      <a:alpha val="0"/>
                    </a:sysClr>
                  </a:solidFill>
                </a:ln>
                <a:solidFill>
                  <a:srgbClr val="000000">
                    <a:lumMod val="85000"/>
                    <a:lumOff val="15000"/>
                  </a:srgbClr>
                </a:solidFill>
                <a:latin typeface="맑은 고딕" panose="020B0503020000020004" pitchFamily="50" charset="-127"/>
                <a:ea typeface="맑은 고딕" panose="020B0503020000020004" pitchFamily="50" charset="-127"/>
              </a:rPr>
              <a:t>·</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SGRA(‘</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드래곤에어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침묵의 신</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등 게임을 체험할 수 있도록 구성</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인벤 부스에서는 플레이라운지가 운영되었으며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플레이라운지는 삼성 오디세이가 스폰서로 참가</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인벤은 부스에서 삼성 오디세이 아크</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2</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세대와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OLED G9, NEO G9</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을 통해 ‘오버워치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2’,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엔드리스 던전’</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이터널 리턴’을 관람객이 플레이하도록 함 </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인벤 부스 내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레노버 리전 체험존</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관람객에게 게이밍 경험 선사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endPar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레노버의 ‘</a:t>
            </a:r>
            <a:r>
              <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AI </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엔진</a:t>
            </a:r>
            <a:r>
              <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탑</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재 리전 </a:t>
            </a:r>
            <a:r>
              <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8</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세대 제품 전시 </a:t>
            </a:r>
            <a:endPar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레노버는 휴대용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기기 ‘리전 고</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(Legion Go)’</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와 마이크로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OLED</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가 탑재된 웨어러블 기기 ‘리전 글래스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(Legion Glasses)’</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선보임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인벤 부스 내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레노버 리전 체험존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에서는 인텔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세대 코어 프로세서 기반의 성능으로 게이밍 경험을 제공하며 레노버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AI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엔진</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+’(AI Engine+)</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가 탑재된 리전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8</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세대  제품 전시</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29900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인벤 부스 내 인텔 및 레노버 체험존 </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167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1896D79-3AE4-2F6D-B274-31CABCAC0D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7708" y="2563296"/>
            <a:ext cx="4285875" cy="3293506"/>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205620"/>
            <a:ext cx="4284663" cy="3669468"/>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웹젠 </a:t>
            </a:r>
            <a:r>
              <a:rPr lang="en-US" altLang="ko-KR" dirty="0"/>
              <a:t>》 7</a:t>
            </a:r>
            <a:r>
              <a:rPr lang="ko-KR" altLang="en-US" dirty="0"/>
              <a:t>년 만에 </a:t>
            </a:r>
            <a:r>
              <a:rPr lang="en-US" altLang="ko-KR" dirty="0"/>
              <a:t>G-STAR </a:t>
            </a:r>
            <a:r>
              <a:rPr lang="ko-KR" altLang="en-US" dirty="0"/>
              <a:t>복귀하며 서브컬처 신작 </a:t>
            </a:r>
            <a:r>
              <a:rPr lang="en-US" altLang="ko-KR" dirty="0"/>
              <a:t>3</a:t>
            </a:r>
            <a:r>
              <a:rPr lang="ko-KR" altLang="en-US" dirty="0"/>
              <a:t>종 선보임  </a:t>
            </a:r>
            <a:endParaRPr lang="en-US" altLang="ko-KR"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7</a:t>
            </a:r>
            <a:r>
              <a:rPr lang="ko-KR" altLang="en-US" dirty="0"/>
              <a:t>년 만에 </a:t>
            </a:r>
            <a:r>
              <a:rPr lang="en-US" altLang="ko-KR" dirty="0"/>
              <a:t>G-STAR</a:t>
            </a:r>
            <a:r>
              <a:rPr lang="ko-KR" altLang="en-US" dirty="0"/>
              <a:t>에 귀환한 웹젠은 </a:t>
            </a:r>
            <a:r>
              <a:rPr lang="en-US" altLang="ko-KR" dirty="0"/>
              <a:t>‘</a:t>
            </a:r>
            <a:r>
              <a:rPr lang="ko-KR" altLang="en-US" dirty="0"/>
              <a:t>뮤’ 및 </a:t>
            </a:r>
            <a:r>
              <a:rPr lang="en-US" altLang="ko-KR" dirty="0"/>
              <a:t>‘R2’ IP</a:t>
            </a:r>
            <a:r>
              <a:rPr lang="ko-KR" altLang="en-US" dirty="0"/>
              <a:t>에 주력을 해왔던 가운데</a:t>
            </a:r>
            <a:r>
              <a:rPr lang="en-US" altLang="ko-KR" dirty="0"/>
              <a:t>, </a:t>
            </a:r>
            <a:r>
              <a:rPr lang="ko-KR" altLang="en-US" dirty="0"/>
              <a:t>올해 </a:t>
            </a:r>
            <a:r>
              <a:rPr lang="en-US" altLang="ko-KR" dirty="0"/>
              <a:t>G-STAR</a:t>
            </a:r>
            <a:r>
              <a:rPr lang="ko-KR" altLang="en-US" dirty="0"/>
              <a:t>에는 수집형 </a:t>
            </a:r>
            <a:r>
              <a:rPr lang="en-US" altLang="ko-KR" dirty="0"/>
              <a:t>RPG </a:t>
            </a:r>
            <a:r>
              <a:rPr lang="ko-KR" altLang="en-US" dirty="0"/>
              <a:t>장르의 서브컬처 신작 </a:t>
            </a:r>
            <a:r>
              <a:rPr lang="en-US" altLang="ko-KR" dirty="0"/>
              <a:t>3</a:t>
            </a:r>
            <a:r>
              <a:rPr lang="ko-KR" altLang="en-US" dirty="0"/>
              <a:t>종을 선보임</a:t>
            </a:r>
            <a:r>
              <a:rPr lang="en-US" altLang="ko-KR" dirty="0"/>
              <a:t>. </a:t>
            </a:r>
            <a:r>
              <a:rPr lang="ko-KR" altLang="en-US" dirty="0"/>
              <a:t>이미 출시한 서브컬처 게임 </a:t>
            </a:r>
            <a:r>
              <a:rPr lang="en-US" altLang="ko-KR" dirty="0"/>
              <a:t>‘</a:t>
            </a:r>
            <a:r>
              <a:rPr lang="ko-KR" altLang="en-US" dirty="0"/>
              <a:t>라그나돌</a:t>
            </a:r>
            <a:r>
              <a:rPr lang="en-US" altLang="ko-KR" dirty="0"/>
              <a:t>’,</a:t>
            </a:r>
            <a:r>
              <a:rPr lang="ko-KR" altLang="en-US" dirty="0"/>
              <a:t> </a:t>
            </a:r>
            <a:r>
              <a:rPr lang="en-US" altLang="ko-KR" dirty="0"/>
              <a:t>‘</a:t>
            </a:r>
            <a:r>
              <a:rPr lang="ko-KR" altLang="en-US" dirty="0"/>
              <a:t>어둠의 실력자가 되고 싶어서</a:t>
            </a:r>
            <a:r>
              <a:rPr lang="en-US" altLang="ko-KR" dirty="0"/>
              <a:t>!’</a:t>
            </a:r>
            <a:r>
              <a:rPr lang="ko-KR" altLang="en-US" dirty="0"/>
              <a:t>와 웹젠이 자체 개발하는 신작 </a:t>
            </a:r>
            <a:r>
              <a:rPr lang="en-US" altLang="ko-KR" dirty="0"/>
              <a:t>‘</a:t>
            </a:r>
            <a:r>
              <a:rPr lang="ko-KR" altLang="en-US" dirty="0"/>
              <a:t>테르비스</a:t>
            </a:r>
            <a:r>
              <a:rPr lang="en-US" altLang="ko-KR" dirty="0"/>
              <a:t>’</a:t>
            </a:r>
            <a:r>
              <a:rPr lang="ko-KR" altLang="en-US" dirty="0"/>
              <a:t>의 체험존을 운영하며 서브컬처 게임에 힘을 주는 새로운 사업 방향성을 보임 </a:t>
            </a:r>
            <a:r>
              <a:rPr lang="en-US" altLang="ko-KR" dirty="0"/>
              <a:t> </a:t>
            </a:r>
          </a:p>
        </p:txBody>
      </p:sp>
      <p:sp>
        <p:nvSpPr>
          <p:cNvPr id="58" name="직사각형 57">
            <a:extLst>
              <a:ext uri="{FF2B5EF4-FFF2-40B4-BE49-F238E27FC236}">
                <a16:creationId xmlns:a16="http://schemas.microsoft.com/office/drawing/2014/main" id="{71F2B2A9-7D54-4B03-9F1F-F7ED3B0FC474}"/>
              </a:ext>
            </a:extLst>
          </p:cNvPr>
          <p:cNvSpPr/>
          <p:nvPr/>
        </p:nvSpPr>
        <p:spPr>
          <a:xfrm>
            <a:off x="5131811" y="2272369"/>
            <a:ext cx="4284000" cy="3669016"/>
          </a:xfrm>
          <a:prstGeom prst="rect">
            <a:avLst/>
          </a:prstGeom>
        </p:spPr>
        <p:txBody>
          <a:bodyPr wrap="square" lIns="72000" rIns="72000" anchor="t">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서브컬처 게임 ‘라그나돌’</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‘어둠의 실력자가 되고 싶어서</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‘테르비스’ 체험존 운영</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웹젠이 자체 개발하는 서브컬처 신작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테르비스</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선보임  </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이미 출시한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라그나돌</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과</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‘어둠의 실력자가 되고 싶어서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외부 개발사 게임으로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웹젠이 퍼블리싱을 맡았음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웹젠이 자체 개발하는 서브컬처 신작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테르비스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G-STAR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이전에는 일부 캐릭터의 일러스트 등만을 공개했던 반면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올해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부스에서는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기반 체험존을 운영하며 관람객이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테르비스를 직접 플레이하도록 함</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시연에서는 레비아탄의 음모를 막는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스토리 모드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와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도전 모드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를 플레이하도록 마련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‘R2’</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등 저명</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IP</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주력 외 새로운 사업 방향성 모색</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그동안 ‘뮤’와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R2’ IP</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에 주력하며 코어 팬층을 보유했던 웹젠은 서브컬처 게임 등 새로운 사업 방향성을 모색하는 모습을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G-STAR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부스에서 나타냄 </a:t>
            </a: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endParaRPr kumimoji="0" lang="en-US" altLang="ko-KR" sz="1000" b="1"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테르비스</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캐릭터 코스프레쇼 및 포토타임 마련 </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테르비스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의 캐릭터에 주안점을 두며 서브컬처 신작 홍보에 중점  </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테르비스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의 캐릭터를 코스프레한 코스어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 및 애니메이션 등의 캐릭터를 분장하며 캐릭터처럼 행동하는 코스프레를 하는 사람들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의 코스프레쇼를 진행하며 포토타임 또한 마련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1504"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398917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웹젠의 새로운 사업 방향성이 내재된 서브컬처 게임 중심 부스  </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9E2FFC9C-0918-9816-A460-5D04EEF153F6}"/>
              </a:ext>
            </a:extLst>
          </p:cNvPr>
          <p:cNvSpPr/>
          <p:nvPr/>
        </p:nvSpPr>
        <p:spPr>
          <a:xfrm>
            <a:off x="2414644" y="5371761"/>
            <a:ext cx="55505" cy="9525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3" name="타원 2">
            <a:extLst>
              <a:ext uri="{FF2B5EF4-FFF2-40B4-BE49-F238E27FC236}">
                <a16:creationId xmlns:a16="http://schemas.microsoft.com/office/drawing/2014/main" id="{7C1F03C2-DB7C-EF9A-9DE5-50D78C5F3CE3}"/>
              </a:ext>
            </a:extLst>
          </p:cNvPr>
          <p:cNvSpPr/>
          <p:nvPr/>
        </p:nvSpPr>
        <p:spPr>
          <a:xfrm>
            <a:off x="1656642" y="5453901"/>
            <a:ext cx="106306" cy="4762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D02CC3FE-A0AE-AA83-88EE-4DEDD3F25171}"/>
              </a:ext>
            </a:extLst>
          </p:cNvPr>
          <p:cNvSpPr/>
          <p:nvPr/>
        </p:nvSpPr>
        <p:spPr>
          <a:xfrm flipH="1">
            <a:off x="2166767" y="5399768"/>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6" name="타원 5">
            <a:extLst>
              <a:ext uri="{FF2B5EF4-FFF2-40B4-BE49-F238E27FC236}">
                <a16:creationId xmlns:a16="http://schemas.microsoft.com/office/drawing/2014/main" id="{5B162156-A604-3DA8-D36F-C1CF400AA325}"/>
              </a:ext>
            </a:extLst>
          </p:cNvPr>
          <p:cNvSpPr/>
          <p:nvPr/>
        </p:nvSpPr>
        <p:spPr>
          <a:xfrm flipH="1">
            <a:off x="1935896" y="5447961"/>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7" name="타원 6">
            <a:extLst>
              <a:ext uri="{FF2B5EF4-FFF2-40B4-BE49-F238E27FC236}">
                <a16:creationId xmlns:a16="http://schemas.microsoft.com/office/drawing/2014/main" id="{38B9B276-57FD-54D6-55DD-3ED94F01B1CA}"/>
              </a:ext>
            </a:extLst>
          </p:cNvPr>
          <p:cNvSpPr/>
          <p:nvPr/>
        </p:nvSpPr>
        <p:spPr>
          <a:xfrm flipH="1">
            <a:off x="2304233" y="5409484"/>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8" name="타원 7">
            <a:extLst>
              <a:ext uri="{FF2B5EF4-FFF2-40B4-BE49-F238E27FC236}">
                <a16:creationId xmlns:a16="http://schemas.microsoft.com/office/drawing/2014/main" id="{BA45EC49-531E-7BB7-987F-72829FF9DC05}"/>
              </a:ext>
            </a:extLst>
          </p:cNvPr>
          <p:cNvSpPr/>
          <p:nvPr/>
        </p:nvSpPr>
        <p:spPr>
          <a:xfrm flipH="1">
            <a:off x="678632" y="5539452"/>
            <a:ext cx="89718" cy="86648"/>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2082568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텍스트, 사람, 신발류이(가) 표시된 사진&#10;&#10;자동 생성된 설명">
            <a:extLst>
              <a:ext uri="{FF2B5EF4-FFF2-40B4-BE49-F238E27FC236}">
                <a16:creationId xmlns:a16="http://schemas.microsoft.com/office/drawing/2014/main" id="{35B15D12-CBC9-9832-4B54-BA9FC0EF68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49" y="2565775"/>
            <a:ext cx="4284000" cy="321300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7595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그라비티 </a:t>
            </a:r>
            <a:r>
              <a:rPr lang="en-US" altLang="ko-KR" dirty="0"/>
              <a:t>》 26</a:t>
            </a:r>
            <a:r>
              <a:rPr lang="ko-KR" altLang="en-US" dirty="0"/>
              <a:t>종의 게임 시연 콘텐츠를 제공</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t>그라비티는 </a:t>
            </a:r>
            <a:r>
              <a:rPr lang="en-US" altLang="ko-KR" dirty="0"/>
              <a:t>66</a:t>
            </a:r>
            <a:r>
              <a:rPr lang="ko-KR" altLang="en-US" dirty="0"/>
              <a:t>대의 시연 기기를 기반으로 행사 부스를 구성하여 이용자가 자사가 제공하는 다양한 게임 콘텐츠의 참여를 유도함</a:t>
            </a:r>
            <a:r>
              <a:rPr lang="en-US" altLang="ko-KR" dirty="0"/>
              <a:t>. </a:t>
            </a:r>
            <a:r>
              <a:rPr lang="ko-KR" altLang="en-US" dirty="0"/>
              <a:t>인플루언서를 초청한 게임 홍보 및 경품 추첨 이벤트 등을 진행하여 자체 개발한 게임 및 퍼블리셔로 참여한 인디 게임 </a:t>
            </a:r>
            <a:r>
              <a:rPr lang="en-US" altLang="ko-KR" dirty="0"/>
              <a:t>11</a:t>
            </a:r>
            <a:r>
              <a:rPr lang="ko-KR" altLang="en-US" dirty="0"/>
              <a:t>종 등의 홍보를 진행함</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68488" y="2168524"/>
            <a:ext cx="4166012" cy="3759561"/>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26</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종의 게임을 체험하는 시연 공간을 운영하여 게임 콘텐츠 체험에 집중함 </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66</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대의 시연 기기를 행사 부스 내 설치하여 이용자의 게임 참여 유도</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인플루언서를 초청하여 게임 소개 및 부스 내 게임 시연을 통한 홍보 진행</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자사의 유명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 라그나로크 기반 굿즈 등의 경품 추첨 이벤트 진행</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PC,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콘솔 게임 등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13</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종 공개하며 플랫폼 다변화 노력을 보임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그라비티의 일본 지사인 그라비티 게임 어라이즈</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(GGA)</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가 애니메이션풍의 </a:t>
            </a:r>
            <a:b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b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캐릭터를 활용하여 제작한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카미바코</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 선공개 하였으며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b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b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카미바코</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콘솔</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모바일 등 멀티 플랫폼 전략을 기반으로 출시될 예정</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시뮬레이션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사이코데믹</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특수수사 사건부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X-File~’</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PC</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와 콘솔을 </a:t>
            </a:r>
            <a:b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b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기반으로 출시할 예정이며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G-STAR 2023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 선공개 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뽀로로 재능놀이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콩순이 쑥쑥 교실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등의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IPTV</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용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종도 홍보 진행</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라그나로크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IP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기반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라그나로크 비긴즈</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이상한 나라의 라그나로크</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b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b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라그나로크</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V: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부활</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등을 공개하며 인기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IP</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활용</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게임 라인업 확대</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a:lnSpc>
                <a:spcPct val="110000"/>
              </a:lnSpc>
              <a:spcAft>
                <a:spcPts val="100"/>
              </a:spcAft>
              <a:defRPr/>
            </a:pP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그라비티가 퍼블리셔로 참여하는 인디 게임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11</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종도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 2023</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공개함</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그라비티는 자사가 퍼블리셔로 참여하는 인디 게임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11</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종의 홍보를 진행함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R="0" lvl="0" algn="l" defTabSz="914400" rtl="0" eaLnBrk="1" fontAlgn="auto" latinLnBrk="0" hangingPunct="1">
              <a:lnSpc>
                <a:spcPct val="110000"/>
              </a:lnSpc>
              <a:spcBef>
                <a:spcPts val="0"/>
              </a:spcBef>
              <a:spcAft>
                <a:spcPts val="100"/>
              </a:spcAft>
              <a:buClrTx/>
              <a:buSzTx/>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퍼즐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심연의 작은 존재들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액션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RPG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파이널 나이트</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등이 시연됨</a:t>
            </a:r>
            <a:endPar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21" name="TextBox 20">
            <a:extLst>
              <a:ext uri="{FF2B5EF4-FFF2-40B4-BE49-F238E27FC236}">
                <a16:creationId xmlns:a16="http://schemas.microsoft.com/office/drawing/2014/main" id="{53E00993-5EF5-4743-BEFC-EAA05828CCED}"/>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22" name="TextBox 21">
            <a:extLst>
              <a:ext uri="{FF2B5EF4-FFF2-40B4-BE49-F238E27FC236}">
                <a16:creationId xmlns:a16="http://schemas.microsoft.com/office/drawing/2014/main" id="{1258E504-A09F-4B79-8BFC-09EA68EEFEFA}"/>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grpSp>
        <p:nvGrpSpPr>
          <p:cNvPr id="23" name="그룹 22">
            <a:extLst>
              <a:ext uri="{FF2B5EF4-FFF2-40B4-BE49-F238E27FC236}">
                <a16:creationId xmlns:a16="http://schemas.microsoft.com/office/drawing/2014/main" id="{3DE14BAA-E1FB-447B-B0E5-C6699DC8F4C1}"/>
              </a:ext>
            </a:extLst>
          </p:cNvPr>
          <p:cNvGrpSpPr/>
          <p:nvPr/>
        </p:nvGrpSpPr>
        <p:grpSpPr>
          <a:xfrm>
            <a:off x="488950" y="2176483"/>
            <a:ext cx="4284000" cy="276837"/>
            <a:chOff x="704850" y="2013298"/>
            <a:chExt cx="4140200" cy="276837"/>
          </a:xfrm>
        </p:grpSpPr>
        <p:sp>
          <p:nvSpPr>
            <p:cNvPr id="24" name="TextBox 23">
              <a:extLst>
                <a:ext uri="{FF2B5EF4-FFF2-40B4-BE49-F238E27FC236}">
                  <a16:creationId xmlns:a16="http://schemas.microsoft.com/office/drawing/2014/main" id="{61B20742-91BD-40D4-A638-F5E0A8976027}"/>
                </a:ext>
              </a:extLst>
            </p:cNvPr>
            <p:cNvSpPr txBox="1"/>
            <p:nvPr/>
          </p:nvSpPr>
          <p:spPr>
            <a:xfrm>
              <a:off x="704850" y="2046854"/>
              <a:ext cx="304571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26</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종의 게임 시연 공간을 마련한 그라비티 부스</a:t>
              </a:r>
            </a:p>
          </p:txBody>
        </p:sp>
        <p:cxnSp>
          <p:nvCxnSpPr>
            <p:cNvPr id="25" name="직선 연결선 24">
              <a:extLst>
                <a:ext uri="{FF2B5EF4-FFF2-40B4-BE49-F238E27FC236}">
                  <a16:creationId xmlns:a16="http://schemas.microsoft.com/office/drawing/2014/main" id="{9A4AD775-C2E0-4C88-955C-36BD6256BF00}"/>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5B596DE7-D00D-4CE3-AF12-8DD70C9C9D9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4B59BE0A-4610-6AA5-C8C0-50223E5002B4}"/>
              </a:ext>
            </a:extLst>
          </p:cNvPr>
          <p:cNvSpPr/>
          <p:nvPr/>
        </p:nvSpPr>
        <p:spPr>
          <a:xfrm>
            <a:off x="2918912" y="4856480"/>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39DE7C72-BDF6-C0F8-2BE5-22AC920D5AEA}"/>
              </a:ext>
            </a:extLst>
          </p:cNvPr>
          <p:cNvSpPr/>
          <p:nvPr/>
        </p:nvSpPr>
        <p:spPr>
          <a:xfrm>
            <a:off x="3127840" y="4823756"/>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5" name="타원 4">
            <a:extLst>
              <a:ext uri="{FF2B5EF4-FFF2-40B4-BE49-F238E27FC236}">
                <a16:creationId xmlns:a16="http://schemas.microsoft.com/office/drawing/2014/main" id="{E9BBFD3B-BFDB-8764-2E5A-5A41DEB337B1}"/>
              </a:ext>
            </a:extLst>
          </p:cNvPr>
          <p:cNvSpPr/>
          <p:nvPr/>
        </p:nvSpPr>
        <p:spPr>
          <a:xfrm>
            <a:off x="4324192" y="4791032"/>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6" name="타원 5">
            <a:extLst>
              <a:ext uri="{FF2B5EF4-FFF2-40B4-BE49-F238E27FC236}">
                <a16:creationId xmlns:a16="http://schemas.microsoft.com/office/drawing/2014/main" id="{9232F862-E876-33EF-74C3-90BDE86FEB87}"/>
              </a:ext>
            </a:extLst>
          </p:cNvPr>
          <p:cNvSpPr/>
          <p:nvPr/>
        </p:nvSpPr>
        <p:spPr>
          <a:xfrm>
            <a:off x="4197192" y="4856479"/>
            <a:ext cx="45719"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1529463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의류, 사람, 텔레비전이(가) 표시된 사진&#10;&#10;자동 생성된 설명">
            <a:extLst>
              <a:ext uri="{FF2B5EF4-FFF2-40B4-BE49-F238E27FC236}">
                <a16:creationId xmlns:a16="http://schemas.microsoft.com/office/drawing/2014/main" id="{A15232BF-1F27-E69C-396D-EE17C948DD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190" y="2565400"/>
            <a:ext cx="4344110" cy="3258082"/>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에픽게임즈 </a:t>
            </a:r>
            <a:r>
              <a:rPr lang="en-US" altLang="ko-KR" dirty="0"/>
              <a:t>》 </a:t>
            </a:r>
            <a:r>
              <a:rPr lang="ko-KR" altLang="en-US" dirty="0"/>
              <a:t>언리얼 엔진 생태계 홍보 및 제작 환경 소개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에픽게임즈는 자사의 게임 개발 툴인 언리얼 엔진의 주요 기능을 이용자가 체험할 수 있도록 부스를 구성하였으며</a:t>
            </a:r>
            <a:r>
              <a:rPr lang="en-US" altLang="ko-KR" dirty="0"/>
              <a:t>, </a:t>
            </a:r>
            <a:r>
              <a:rPr lang="ko-KR" altLang="en-US" dirty="0"/>
              <a:t>언리얼 엔진을 기반으로 제작 중인 파트너사의 게임 홍보를 함께 진행함</a:t>
            </a:r>
            <a:r>
              <a:rPr lang="en-US" altLang="ko-KR" dirty="0"/>
              <a:t>. </a:t>
            </a:r>
            <a:r>
              <a:rPr lang="ko-KR" altLang="en-US" dirty="0"/>
              <a:t>에픽게임즈는 또한 </a:t>
            </a:r>
            <a:r>
              <a:rPr lang="en-US" altLang="ko-KR" dirty="0"/>
              <a:t>G-CON</a:t>
            </a:r>
            <a:r>
              <a:rPr lang="ko-KR" altLang="en-US" dirty="0"/>
              <a:t>에서 포트나이트 언리얼 에디터</a:t>
            </a:r>
            <a:r>
              <a:rPr lang="en-US" altLang="ko-KR" dirty="0"/>
              <a:t>(UEFN) </a:t>
            </a:r>
            <a:r>
              <a:rPr lang="ko-KR" altLang="en-US" dirty="0"/>
              <a:t>기반 제작 환경을 소개하였음</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17809" y="2756634"/>
            <a:ext cx="4299241" cy="2593899"/>
          </a:xfrm>
          <a:prstGeom prst="rect">
            <a:avLst/>
          </a:prstGeom>
        </p:spPr>
        <p:txBody>
          <a:bodyPr wrap="square" lIns="72000" rIns="72000" anchor="ctr">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언리얼 엔진의 구현 기술을 기반으로 생태계를 이용자가 체험할 수 있도록 부스 구성</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에픽게임즈는 게임과 산업 분야에서 활용되고 있는 언리얼 엔진의 주요 기능을 관람객들이 직접 체험할 수 있도록 기획함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일렉트릭 드림즈</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대규모 장면을 효율적으로 생성할 수 있는 콘텐츠 생성 프레임워크</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크롭아웃</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캐주얼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RTS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 제작용 비주얼 스크립팅 시스템</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버추얼 카메라</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카메라의 움직임을 연출자의 움직임과 일치 시키는 카메라 연출이 가능하도록 하는 기능</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메타휴먼 크리에이터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메타휴먼 애니메이터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인간 형태의 캐릭터를 생성 및 애니메이션을 넣을 수 있는 기능</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a:lnSpc>
                <a:spcPct val="110000"/>
              </a:lnSpc>
              <a:spcAft>
                <a:spcPts val="100"/>
              </a:spcAft>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10000"/>
              </a:lnSpc>
              <a:spcAft>
                <a:spcPts val="1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언리얼 엔진을 기반으로 제작 중인 파트너사의 게임 홍보 진행</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라인게임즈의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창세기전</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회색의 잔영</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뉴코어 게임즈의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데블위딘</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삿갓</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펌킨이엔엠의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원더랜드</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퀸즈커스</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총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5</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종의 게임이 에픽게임즈 부스에서 전시됨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a:lnSpc>
                <a:spcPct val="110000"/>
              </a:lnSpc>
              <a:spcAft>
                <a:spcPts val="100"/>
              </a:spcAf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G-CON</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포트나이트 언리얼 에디터</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(Unreal Editor for Fortnite,UEFN)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기반 게임 제작 환경 소개</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UEFN</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은 포트나이트 기반 이용자가 직접 게임을 만들고 퍼블리싱 할 수 있는 기능을 제공함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47015" y="5875085"/>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p:txBody>
      </p:sp>
      <p:sp>
        <p:nvSpPr>
          <p:cNvPr id="53" name="TextBox 52">
            <a:extLst>
              <a:ext uri="{FF2B5EF4-FFF2-40B4-BE49-F238E27FC236}">
                <a16:creationId xmlns:a16="http://schemas.microsoft.com/office/drawing/2014/main" id="{C592C1B5-7961-4F23-99B3-39989BA9AE8B}"/>
              </a:ext>
            </a:extLst>
          </p:cNvPr>
          <p:cNvSpPr txBox="1"/>
          <p:nvPr/>
        </p:nvSpPr>
        <p:spPr>
          <a:xfrm>
            <a:off x="530955" y="5866710"/>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endParaRPr lang="en-US" altLang="ko-KR" dirty="0">
              <a:solidFill>
                <a:schemeClr val="bg1">
                  <a:lumMod val="50000"/>
                </a:schemeClr>
              </a:solidFill>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50419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39350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에픽게임즈의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언리얼 엔진</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활용 전시</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6A2622D3-1E4B-932F-FEBC-1531F21ED148}"/>
              </a:ext>
            </a:extLst>
          </p:cNvPr>
          <p:cNvSpPr/>
          <p:nvPr/>
        </p:nvSpPr>
        <p:spPr>
          <a:xfrm>
            <a:off x="2520792" y="5497829"/>
            <a:ext cx="45719" cy="64771"/>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83BC96CB-75B6-D722-D0D3-18C73015596D}"/>
              </a:ext>
            </a:extLst>
          </p:cNvPr>
          <p:cNvSpPr/>
          <p:nvPr/>
        </p:nvSpPr>
        <p:spPr>
          <a:xfrm rot="20157477">
            <a:off x="3564976" y="5497828"/>
            <a:ext cx="45719" cy="64771"/>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4211593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텍스트, 천장, 사람이(가) 표시된 사진&#10;&#10;자동 생성된 설명">
            <a:extLst>
              <a:ext uri="{FF2B5EF4-FFF2-40B4-BE49-F238E27FC236}">
                <a16:creationId xmlns:a16="http://schemas.microsoft.com/office/drawing/2014/main" id="{E99CAC94-5869-FA40-E239-DBF615C535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49" y="2565399"/>
            <a:ext cx="4315828" cy="3236871"/>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레드브릭 </a:t>
            </a:r>
            <a:r>
              <a:rPr lang="en-US" altLang="ko-KR" dirty="0"/>
              <a:t>》 </a:t>
            </a:r>
            <a:r>
              <a:rPr lang="ko-KR" altLang="en-US" dirty="0"/>
              <a:t>블록체인 기반 창작자 생태계 </a:t>
            </a:r>
            <a:r>
              <a:rPr lang="en-US" altLang="ko-KR" dirty="0"/>
              <a:t>‘</a:t>
            </a:r>
            <a:r>
              <a:rPr lang="ko-KR" altLang="en-US" dirty="0"/>
              <a:t>크리에이터 이코노미</a:t>
            </a:r>
            <a:r>
              <a:rPr lang="en-US" altLang="ko-KR" dirty="0"/>
              <a:t>’ </a:t>
            </a:r>
            <a:r>
              <a:rPr lang="ko-KR" altLang="en-US" dirty="0"/>
              <a:t>공개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레드브릭은 블록체인 기반 창작자 생태계 </a:t>
            </a:r>
            <a:r>
              <a:rPr lang="en-US" altLang="ko-KR" dirty="0"/>
              <a:t>‘</a:t>
            </a:r>
            <a:r>
              <a:rPr lang="ko-KR" altLang="en-US" dirty="0"/>
              <a:t>크리에이터 이코노미</a:t>
            </a:r>
            <a:r>
              <a:rPr lang="en-US" altLang="ko-KR" dirty="0"/>
              <a:t>’</a:t>
            </a:r>
            <a:r>
              <a:rPr lang="ko-KR" altLang="en-US" dirty="0"/>
              <a:t>를 공개하였으며</a:t>
            </a:r>
            <a:r>
              <a:rPr lang="en-US" altLang="ko-KR" dirty="0"/>
              <a:t>, </a:t>
            </a:r>
            <a:r>
              <a:rPr lang="ko-KR" altLang="en-US" dirty="0"/>
              <a:t>메타버스 콘텐츠 대회 </a:t>
            </a:r>
            <a:r>
              <a:rPr lang="en-US" altLang="ko-KR" dirty="0"/>
              <a:t>‘</a:t>
            </a:r>
            <a:r>
              <a:rPr lang="ko-KR" altLang="en-US" dirty="0"/>
              <a:t>테크림픽</a:t>
            </a:r>
            <a:r>
              <a:rPr lang="en-US" altLang="ko-KR" dirty="0"/>
              <a:t>’</a:t>
            </a:r>
            <a:r>
              <a:rPr lang="ko-KR" altLang="en-US" dirty="0"/>
              <a:t>의 수상작을 자사 부스에서 소개하며 메타버스 창작 생태계 확대를 도모함</a:t>
            </a:r>
            <a:r>
              <a:rPr lang="en-US" altLang="ko-KR" dirty="0"/>
              <a:t>. </a:t>
            </a:r>
            <a:r>
              <a:rPr lang="ko-KR" altLang="en-US" dirty="0"/>
              <a:t>메타버스 콘텐츠를 모바일 환경에서 구현할 수 있는 모바일 앱도 </a:t>
            </a:r>
            <a:r>
              <a:rPr lang="en-US" altLang="ko-KR" dirty="0"/>
              <a:t>G-STAR</a:t>
            </a:r>
            <a:r>
              <a:rPr lang="ko-KR" altLang="en-US" dirty="0"/>
              <a:t>에서 최초 공개</a:t>
            </a:r>
            <a:r>
              <a:rPr lang="en-US" altLang="ko-KR" dirty="0"/>
              <a:t> </a:t>
            </a:r>
          </a:p>
        </p:txBody>
      </p:sp>
      <p:sp>
        <p:nvSpPr>
          <p:cNvPr id="54" name="직사각형 53">
            <a:extLst>
              <a:ext uri="{FF2B5EF4-FFF2-40B4-BE49-F238E27FC236}">
                <a16:creationId xmlns:a16="http://schemas.microsoft.com/office/drawing/2014/main" id="{3A775239-D88D-4BAE-A91E-D3AE0013E0EC}"/>
              </a:ext>
            </a:extLst>
          </p:cNvPr>
          <p:cNvSpPr/>
          <p:nvPr/>
        </p:nvSpPr>
        <p:spPr>
          <a:xfrm>
            <a:off x="5150745" y="2210039"/>
            <a:ext cx="4247900" cy="3666886"/>
          </a:xfrm>
          <a:prstGeom prst="rect">
            <a:avLst/>
          </a:prstGeom>
        </p:spPr>
        <p:txBody>
          <a:bodyPr wrap="square" lIns="72000" rIns="72000" anchor="ctr">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메타버스 창작도구를 제공하는 기업 레드브릭은 메타버스 콘텐츠 대회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테크림픽</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본선에 출전했던 작품을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 2023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부스에서 전시함</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레드브릭은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G-STAR</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플레이 존</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과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빌드 존</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으로 구성하여</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블록체인 기반 창작자 생태계인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크리에이터 이코노미</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최초 공개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테크림픽</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은 말레이시아에서 진행한 메타버스 콘텐츠 대회</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빌드 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AI</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활용한 웹 기반 메타버스 창작 콘텐츠를 이용자가 체험할 수 있도록 제공함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플레이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존</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테크림픽</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 우수작으로 평가된 작품 및 레드브릭과 산학 협력 관계인 대학교에서 제작한 메타버스 콘텐츠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10</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종을 전시</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a:lnSpc>
                <a:spcPct val="110000"/>
              </a:lnSpc>
              <a:spcAft>
                <a:spcPts val="1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레드브릭 모바일 앱 최초 공개 및 게임 이벤트 등을 참관객 대상으로 진행</a:t>
            </a: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레드브릭의 스튜디오 툴을 통하여 창작한 콘텐츠를 모바일 환경에서 구현할 수 있는 모바일 앱을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G-STAR 2023</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공개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안드로이드</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iOS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환경에서 제공</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레드브릭 부스 참관객 대상 멀티 플레이 게임 이벤트 진행</a:t>
            </a:r>
            <a:endPar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a:lnSpc>
                <a:spcPct val="110000"/>
              </a:lnSpc>
              <a:spcAft>
                <a:spcPts val="100"/>
              </a:spcAft>
              <a:defRPr/>
            </a:pPr>
            <a:endParaRPr lang="en-US" altLang="ko-KR" sz="9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endParaRPr lang="en-US" altLang="ko-KR" dirty="0">
              <a:solidFill>
                <a:schemeClr val="bg1">
                  <a:lumMod val="50000"/>
                </a:schemeClr>
              </a:solidFill>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909389"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레드브릭의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크리에이터 이코노미</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체험 모습</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17F7FDC6-3EF6-921C-AA1E-93DBB8E526AE}"/>
              </a:ext>
            </a:extLst>
          </p:cNvPr>
          <p:cNvSpPr/>
          <p:nvPr/>
        </p:nvSpPr>
        <p:spPr>
          <a:xfrm rot="20157477">
            <a:off x="950769" y="5128120"/>
            <a:ext cx="56692"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6511E7D1-D7C1-99CC-BA0E-036B511A9C54}"/>
              </a:ext>
            </a:extLst>
          </p:cNvPr>
          <p:cNvSpPr/>
          <p:nvPr/>
        </p:nvSpPr>
        <p:spPr>
          <a:xfrm rot="1590447">
            <a:off x="621290" y="5200004"/>
            <a:ext cx="56692"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406501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584311237"/>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lang="en-GB" sz="1500" b="0" dirty="0">
                          <a:ln>
                            <a:solidFill>
                              <a:schemeClr val="accent1">
                                <a:alpha val="0"/>
                              </a:schemeClr>
                            </a:solidFill>
                          </a:ln>
                          <a:solidFill>
                            <a:schemeClr val="bg1"/>
                          </a:solidFill>
                          <a:latin typeface="+mj-ea"/>
                          <a:ea typeface="+mj-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en-GB" sz="1500" b="0" dirty="0">
                          <a:ln>
                            <a:solidFill>
                              <a:schemeClr val="accent1">
                                <a:alpha val="0"/>
                              </a:schemeClr>
                            </a:solidFill>
                          </a:ln>
                          <a:solidFill>
                            <a:schemeClr val="bg1"/>
                          </a:solidFill>
                          <a:latin typeface="+mj-ea"/>
                          <a:ea typeface="+mj-ea"/>
                        </a:rPr>
                        <a:t>G-STAR 2023 </a:t>
                      </a:r>
                      <a:r>
                        <a:rPr lang="ko-KR" altLang="en-US" sz="1500" b="0" dirty="0">
                          <a:ln>
                            <a:solidFill>
                              <a:schemeClr val="accent1">
                                <a:alpha val="0"/>
                              </a:schemeClr>
                            </a:solidFill>
                          </a:ln>
                          <a:solidFill>
                            <a:schemeClr val="bg1"/>
                          </a:solidFill>
                          <a:latin typeface="+mj-ea"/>
                          <a:ea typeface="+mj-ea"/>
                        </a:rPr>
                        <a:t>개요</a:t>
                      </a:r>
                      <a:endParaRPr lang="en-GB" sz="1500" b="0" dirty="0">
                        <a:ln>
                          <a:solidFill>
                            <a:schemeClr val="accent1">
                              <a:alpha val="0"/>
                            </a:schemeClr>
                          </a:solidFill>
                        </a:ln>
                        <a:solidFill>
                          <a:schemeClr val="bg1"/>
                        </a:solidFill>
                        <a:latin typeface="+mj-ea"/>
                        <a:ea typeface="+mj-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1" dirty="0">
                          <a:ln>
                            <a:solidFill>
                              <a:schemeClr val="accent1">
                                <a:alpha val="0"/>
                              </a:schemeClr>
                            </a:solidFill>
                          </a:ln>
                          <a:solidFill>
                            <a:schemeClr val="bg1"/>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G-STAR 2023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주요</a:t>
                      </a: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트렌드</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G-STAR 2023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참가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kern="1200" dirty="0">
                          <a:ln>
                            <a:solidFill>
                              <a:schemeClr val="accent1">
                                <a:alpha val="0"/>
                              </a:schemeClr>
                            </a:solidFill>
                          </a:ln>
                          <a:solidFill>
                            <a:srgbClr val="00338D"/>
                          </a:solidFill>
                          <a:latin typeface="+mn-ea"/>
                          <a:ea typeface="+mn-ea"/>
                          <a:cs typeface="+mn-cs"/>
                        </a:rPr>
                        <a:t>16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1" hangingPunct="1"/>
                      <a:r>
                        <a:rPr lang="en-GB" sz="1500" b="0" kern="1200" dirty="0">
                          <a:ln>
                            <a:solidFill>
                              <a:schemeClr val="accent1">
                                <a:alpha val="0"/>
                              </a:schemeClr>
                            </a:solidFill>
                          </a:ln>
                          <a:solidFill>
                            <a:srgbClr val="00338D"/>
                          </a:solidFill>
                          <a:latin typeface="+mn-ea"/>
                          <a:ea typeface="+mn-ea"/>
                          <a:cs typeface="+mn-cs"/>
                        </a:rPr>
                        <a:t>44</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Appendix</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1" hangingPunct="1"/>
                      <a:r>
                        <a:rPr lang="en-GB" sz="1500" b="0" kern="1200" dirty="0">
                          <a:ln>
                            <a:solidFill>
                              <a:schemeClr val="accent1">
                                <a:alpha val="0"/>
                              </a:schemeClr>
                            </a:solidFill>
                          </a:ln>
                          <a:solidFill>
                            <a:srgbClr val="00338D"/>
                          </a:solidFill>
                          <a:latin typeface="+mn-ea"/>
                          <a:ea typeface="+mn-ea"/>
                          <a:cs typeface="+mn-cs"/>
                        </a:rPr>
                        <a:t>46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275778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텍스트, 사람, 전시회이(가) 표시된 사진&#10;&#10;자동 생성된 설명">
            <a:extLst>
              <a:ext uri="{FF2B5EF4-FFF2-40B4-BE49-F238E27FC236}">
                <a16:creationId xmlns:a16="http://schemas.microsoft.com/office/drawing/2014/main" id="{0EAD7D2F-3DC0-0173-636D-7A8C5AA54EF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625" y="2565404"/>
            <a:ext cx="4276988" cy="3311522"/>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96156"/>
            <a:ext cx="4284663" cy="367893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EA(</a:t>
            </a:r>
            <a:r>
              <a:rPr lang="ko-KR" altLang="en-US" dirty="0"/>
              <a:t>일렉트로닉 아츠</a:t>
            </a:r>
            <a:r>
              <a:rPr lang="en-US" altLang="ko-KR" dirty="0"/>
              <a:t>)</a:t>
            </a:r>
            <a:r>
              <a:rPr lang="ko-KR" altLang="en-US" dirty="0"/>
              <a:t> </a:t>
            </a:r>
            <a:r>
              <a:rPr lang="en-US" altLang="ko-KR" dirty="0"/>
              <a:t>》 ‘FC</a:t>
            </a:r>
            <a:r>
              <a:rPr lang="ko-KR" altLang="en-US" dirty="0"/>
              <a:t> 온라인</a:t>
            </a:r>
            <a:r>
              <a:rPr lang="en-US" altLang="ko-KR" dirty="0"/>
              <a:t>’ </a:t>
            </a:r>
            <a:r>
              <a:rPr lang="ko-KR" altLang="en-US" dirty="0"/>
              <a:t>연계 커뮤니티 멤버십 런칭</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일렉트로닉 아츠는 국내 게임사 넥슨코리아를 통하여 제공하는 </a:t>
            </a:r>
            <a:r>
              <a:rPr lang="en-US" altLang="ko-KR" dirty="0"/>
              <a:t>‘FC </a:t>
            </a:r>
            <a:r>
              <a:rPr lang="ko-KR" altLang="en-US" dirty="0"/>
              <a:t>온라인</a:t>
            </a:r>
            <a:r>
              <a:rPr lang="en-US" altLang="ko-KR" dirty="0"/>
              <a:t>’</a:t>
            </a:r>
            <a:r>
              <a:rPr lang="ko-KR" altLang="en-US" dirty="0"/>
              <a:t>의 홍보를 위하여 축구 커뮤니티 멤버십 </a:t>
            </a:r>
            <a:r>
              <a:rPr lang="en-US" altLang="ko-KR" dirty="0"/>
              <a:t>‘</a:t>
            </a:r>
            <a:r>
              <a:rPr lang="ko-KR" altLang="en-US" dirty="0"/>
              <a:t>파운더스 클럽</a:t>
            </a:r>
            <a:r>
              <a:rPr lang="en-US" altLang="ko-KR" dirty="0"/>
              <a:t>’</a:t>
            </a:r>
            <a:r>
              <a:rPr lang="ko-KR" altLang="en-US" dirty="0"/>
              <a:t>의 런칭과 함께 축구 클럽하우스 형태의 </a:t>
            </a:r>
            <a:r>
              <a:rPr lang="en-US" altLang="ko-KR" dirty="0"/>
              <a:t>‘</a:t>
            </a:r>
            <a:r>
              <a:rPr lang="ko-KR" altLang="en-US" dirty="0"/>
              <a:t>파운더스 클럽하우스</a:t>
            </a:r>
            <a:r>
              <a:rPr lang="en-US" altLang="ko-KR" dirty="0"/>
              <a:t>’ </a:t>
            </a:r>
            <a:r>
              <a:rPr lang="ko-KR" altLang="en-US" dirty="0"/>
              <a:t>부스를 운영함</a:t>
            </a:r>
            <a:r>
              <a:rPr lang="en-US" altLang="ko-KR" dirty="0"/>
              <a:t>. </a:t>
            </a:r>
            <a:r>
              <a:rPr lang="ko-KR" altLang="en-US" dirty="0"/>
              <a:t>프로게이머</a:t>
            </a:r>
            <a:r>
              <a:rPr lang="en-US" altLang="ko-KR" dirty="0"/>
              <a:t>, </a:t>
            </a:r>
            <a:r>
              <a:rPr lang="ko-KR" altLang="en-US" dirty="0"/>
              <a:t>인플루언서 등을 초청한 </a:t>
            </a:r>
            <a:r>
              <a:rPr lang="en-US" altLang="ko-KR" dirty="0"/>
              <a:t>‘FC </a:t>
            </a:r>
            <a:r>
              <a:rPr lang="ko-KR" altLang="en-US" dirty="0"/>
              <a:t>프로 페스티벌</a:t>
            </a:r>
            <a:r>
              <a:rPr lang="en-US" altLang="ko-KR" dirty="0"/>
              <a:t>’</a:t>
            </a:r>
            <a:r>
              <a:rPr lang="ko-KR" altLang="en-US" dirty="0"/>
              <a:t>도 </a:t>
            </a:r>
            <a:r>
              <a:rPr lang="en-US" altLang="ko-KR" dirty="0"/>
              <a:t>G-STAR</a:t>
            </a:r>
            <a:r>
              <a:rPr lang="ko-KR" altLang="en-US" dirty="0"/>
              <a:t>에서 진행</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95121" y="2292345"/>
            <a:ext cx="4284000" cy="3403183"/>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온라인 축구 게임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‘FC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온라인</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홍보를 위한 축구 클럽하우스</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파운더스 클럽하우스</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형태의 부스 운영</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일렉트로닉 아츠는 국내 게임사 넥슨을 통하여 제공하고 있는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‘FC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온라인</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과 연계한 축구 커뮤니티 멤버십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파운더스 클럽</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을 런칭하고 관련 홍보를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G-STAR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부스 내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파운더스 클럽하우스</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를 통하여 진행</a:t>
            </a:r>
            <a:endPar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축구 커뮤니티 형태인 </a:t>
            </a:r>
            <a:r>
              <a:rPr kumimoji="0" lang="en-US" altLang="ko-KR"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파운더스 클럽</a:t>
            </a:r>
            <a:r>
              <a:rPr kumimoji="0" lang="en-US" altLang="ko-KR"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과 </a:t>
            </a:r>
            <a:r>
              <a:rPr kumimoji="0" lang="en-US" altLang="ko-KR"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‘FC </a:t>
            </a:r>
            <a:r>
              <a:rPr kumimoji="0" lang="ko-KR" altLang="en-US"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온라인</a:t>
            </a:r>
            <a:r>
              <a:rPr kumimoji="0" lang="en-US" altLang="ko-KR"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연계하여 커뮤니티 멤버 대상 게임 멤버십 혜택 부여 예정</a:t>
            </a:r>
            <a:endParaRPr kumimoji="0" lang="en-US" altLang="ko-KR" sz="1050"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‘FC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온라인</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서비스를 제공하는 넥슨과 함께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‘FC</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온라인</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‘FC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모바일’의 오프라인 행사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‘FC</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프로 페스티벌</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운영</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‘FC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프로 페스티벌</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은 역대 최대 규모의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‘FC</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온라인</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기반 행사로 프로 선수</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인플루언서 등을 초빙하여 대회 진행</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사전 선별된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일반인 게이머와 인플루언서가 팀을 이뤄 대결 진행</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한국</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중국</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태국</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베트남 프로게이머를 초청하여 국가대항전 경기 진행</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참관객 대상 넥슨 캐시를 증정하는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‘FC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프로 골든벨</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진행</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‘FC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프로 페스티벌</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콘텐츠는 행사장 내 대형 디스플레이를 통하여 참관객에게 동시 송출 진행함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1375" y="5875087"/>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endParaRPr lang="en-US" altLang="ko-KR"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62898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일렉트로닉 아츠의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파운더스 클럽하우스</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71B3D293-164B-F45F-1CDB-EF96955D9DA0}"/>
              </a:ext>
            </a:extLst>
          </p:cNvPr>
          <p:cNvSpPr/>
          <p:nvPr/>
        </p:nvSpPr>
        <p:spPr>
          <a:xfrm rot="20236509">
            <a:off x="4336350" y="4856597"/>
            <a:ext cx="178114" cy="19299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932A5116-814B-6402-9F23-D16A70850B32}"/>
              </a:ext>
            </a:extLst>
          </p:cNvPr>
          <p:cNvSpPr/>
          <p:nvPr/>
        </p:nvSpPr>
        <p:spPr>
          <a:xfrm rot="20236509">
            <a:off x="4593615" y="5127733"/>
            <a:ext cx="82000" cy="20329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397827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123FC2AA-B8C3-A507-2F5C-7EA23D73930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5082" y="2569944"/>
            <a:ext cx="4284663" cy="3305141"/>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96156"/>
            <a:ext cx="4284663" cy="367893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파우게임즈 </a:t>
            </a:r>
            <a:r>
              <a:rPr lang="en-US" altLang="ko-KR" dirty="0"/>
              <a:t>》 </a:t>
            </a:r>
            <a:r>
              <a:rPr lang="ko-KR" altLang="en-US" dirty="0"/>
              <a:t>네오위즈 자회사</a:t>
            </a:r>
            <a:r>
              <a:rPr lang="en-US" altLang="ko-KR" dirty="0"/>
              <a:t>,</a:t>
            </a:r>
            <a:r>
              <a:rPr lang="ko-KR" altLang="en-US" dirty="0"/>
              <a:t> </a:t>
            </a:r>
            <a:r>
              <a:rPr lang="en-US" altLang="ko-KR" dirty="0"/>
              <a:t>‘</a:t>
            </a:r>
            <a:r>
              <a:rPr lang="ko-KR" altLang="en-US" dirty="0"/>
              <a:t>영웅전설</a:t>
            </a:r>
            <a:r>
              <a:rPr lang="en-US" altLang="ko-KR" dirty="0"/>
              <a:t>’ </a:t>
            </a:r>
            <a:r>
              <a:rPr lang="ko-KR" altLang="en-US" dirty="0"/>
              <a:t>원작</a:t>
            </a:r>
            <a:r>
              <a:rPr lang="en-US" altLang="ko-KR" dirty="0"/>
              <a:t> IP</a:t>
            </a:r>
            <a:r>
              <a:rPr lang="ko-KR" altLang="en-US" dirty="0"/>
              <a:t>를 재해석한 신작 시연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네오위즈 자회사인 파우게임즈는 </a:t>
            </a:r>
            <a:r>
              <a:rPr lang="en-US" altLang="ko-KR" dirty="0"/>
              <a:t>2023 </a:t>
            </a:r>
            <a:r>
              <a:rPr lang="ko-KR" altLang="en-US" dirty="0"/>
              <a:t>대한민국 게임대상에서 스타트업 기업상을 수상한 데 이어</a:t>
            </a:r>
            <a:r>
              <a:rPr lang="en-US" altLang="ko-KR" dirty="0"/>
              <a:t>, G-STAR 2023</a:t>
            </a:r>
            <a:r>
              <a:rPr lang="ko-KR" altLang="en-US" dirty="0"/>
              <a:t>에서는 수집형 </a:t>
            </a:r>
            <a:r>
              <a:rPr lang="en-US" altLang="ko-KR" dirty="0"/>
              <a:t>RPG</a:t>
            </a:r>
            <a:r>
              <a:rPr lang="ko-KR" altLang="en-US" dirty="0"/>
              <a:t> </a:t>
            </a:r>
            <a:r>
              <a:rPr lang="en-US" altLang="ko-KR" dirty="0"/>
              <a:t>‘</a:t>
            </a:r>
            <a:r>
              <a:rPr lang="ko-KR" altLang="en-US" dirty="0"/>
              <a:t>영웅전설</a:t>
            </a:r>
            <a:r>
              <a:rPr lang="en-US" altLang="ko-KR" dirty="0"/>
              <a:t>: </a:t>
            </a:r>
            <a:r>
              <a:rPr lang="ko-KR" altLang="en-US" dirty="0"/>
              <a:t>가가브 트릴로지</a:t>
            </a:r>
            <a:r>
              <a:rPr lang="en-US" altLang="ko-KR" dirty="0"/>
              <a:t>’</a:t>
            </a:r>
            <a:r>
              <a:rPr lang="ko-KR" altLang="en-US" dirty="0"/>
              <a:t>의 시연존을 운영함</a:t>
            </a:r>
            <a:r>
              <a:rPr lang="en-US" altLang="ko-KR" dirty="0"/>
              <a:t>. ‘</a:t>
            </a:r>
            <a:r>
              <a:rPr lang="ko-KR" altLang="en-US" dirty="0"/>
              <a:t>영웅전설</a:t>
            </a:r>
            <a:r>
              <a:rPr lang="en-US" altLang="ko-KR" dirty="0"/>
              <a:t>: </a:t>
            </a:r>
            <a:r>
              <a:rPr lang="ko-KR" altLang="en-US" dirty="0"/>
              <a:t>가가브 트릴로지</a:t>
            </a:r>
            <a:r>
              <a:rPr lang="en-US" altLang="ko-KR" dirty="0"/>
              <a:t>’</a:t>
            </a:r>
            <a:r>
              <a:rPr lang="ko-KR" altLang="en-US" dirty="0"/>
              <a:t>는 일본 니혼팔콤의 주력 시리즈인 영웅전설을 수집형 </a:t>
            </a:r>
            <a:r>
              <a:rPr lang="en-US" altLang="ko-KR" dirty="0"/>
              <a:t>RPG</a:t>
            </a:r>
            <a:r>
              <a:rPr lang="ko-KR" altLang="en-US" dirty="0"/>
              <a:t>로 만든 게임으로</a:t>
            </a:r>
            <a:r>
              <a:rPr lang="en-US" altLang="ko-KR" dirty="0"/>
              <a:t>,</a:t>
            </a:r>
            <a:r>
              <a:rPr lang="ko-KR" altLang="en-US" dirty="0"/>
              <a:t> 원작 </a:t>
            </a:r>
            <a:r>
              <a:rPr lang="en-US" altLang="ko-KR" dirty="0"/>
              <a:t>IP</a:t>
            </a:r>
            <a:r>
              <a:rPr lang="ko-KR" altLang="en-US" dirty="0"/>
              <a:t>를 재해석하는 비즈니스 모델을 선보임  </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95121" y="2292345"/>
            <a:ext cx="4284000" cy="3403183"/>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일본 니혼팔콤의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영웅전설</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IP</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를 재해석한 신작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영웅전설</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가가브 트릴로지</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indent="-87313">
              <a:lnSpc>
                <a:spcPct val="110000"/>
              </a:lnSpc>
              <a:spcAft>
                <a:spcPts val="100"/>
              </a:spcAft>
              <a:buFont typeface="Arial" panose="020B0604020202020204" pitchFamily="34" charset="0"/>
              <a:buChar char="•"/>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일본의 게임 개발사 니혼팔콤의 주력 시리즈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영웅전설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을 수집형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RPG</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로 재해석</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파우게임즈는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11</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15</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일 최초로 ‘영웅전설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가가브 트릴로지’의 트레일러를 공개한 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 2023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 첫 시연을 선보임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시연을 통해 원작의 향수와 감성이 담긴 게임성을 소개하는 데 중점을 둠 </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영웅전설</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원작 팬들의 향수를 불러일으키는 마케팅 전개 </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indent="-87313">
              <a:lnSpc>
                <a:spcPct val="110000"/>
              </a:lnSpc>
              <a:spcAft>
                <a:spcPts val="100"/>
              </a:spcAft>
              <a:buFont typeface="Arial" panose="020B0604020202020204" pitchFamily="34" charset="0"/>
              <a:buChar char="•"/>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니혼팔콤의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영웅전설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원작 팬들의 향수를 불러 일으키는 마케팅 전개하며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원작의 감성을 신작의 모습으로 담는 데 주력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스토리 모드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모험 모드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보스 모드 등 총 세 가지 모드를 통해 신작의 핵심 콘텐츠 구조를 소개하는 가운데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원작의 감성을 신작의 모습으로 정돈하는 데 주안점을 둠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원작 속 스토리와 모험 모드에서 전투 스테이지 외에 방문 가능한 마을 구성이 원작 팬들의 향수를 자극함</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마을에서는 원작 ‘가가브 트릴로지’의 등장인물들을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NPC(Non-Player Character,</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게임 안에서 플레이어가 직접 조종할 수 없는 캐릭터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를 등장시키며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다양한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NPC</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들의 이야기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상점과 도서관 등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영웅전설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특유의 마을 구성이 게임 속에 녹아 들어가도록 설계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G-STAR</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2023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현장에서 영웅전설 개발자와</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관람객 간 토크</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영웅전설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OST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콘서트 등을 진행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412550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파우게임즈의 수집형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RPG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영웅전설</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가가브 트릴로지’ 시연존</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C2423D5C-66C8-BEF3-EAD7-19E434C2A8F9}"/>
              </a:ext>
            </a:extLst>
          </p:cNvPr>
          <p:cNvSpPr/>
          <p:nvPr/>
        </p:nvSpPr>
        <p:spPr>
          <a:xfrm rot="21417039">
            <a:off x="3612247" y="5260584"/>
            <a:ext cx="169723" cy="103404"/>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3" name="타원 2">
            <a:extLst>
              <a:ext uri="{FF2B5EF4-FFF2-40B4-BE49-F238E27FC236}">
                <a16:creationId xmlns:a16="http://schemas.microsoft.com/office/drawing/2014/main" id="{6FFC4C67-B957-0B1D-3073-A168726661C9}"/>
              </a:ext>
            </a:extLst>
          </p:cNvPr>
          <p:cNvSpPr/>
          <p:nvPr/>
        </p:nvSpPr>
        <p:spPr>
          <a:xfrm rot="21417039">
            <a:off x="3332093" y="5457558"/>
            <a:ext cx="120480" cy="5908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EC24CDC3-4CD4-9941-BAB1-2BEC6502E5E5}"/>
              </a:ext>
            </a:extLst>
          </p:cNvPr>
          <p:cNvSpPr/>
          <p:nvPr/>
        </p:nvSpPr>
        <p:spPr>
          <a:xfrm rot="21417039">
            <a:off x="2399406" y="5402620"/>
            <a:ext cx="62145" cy="8619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5" name="타원 4">
            <a:extLst>
              <a:ext uri="{FF2B5EF4-FFF2-40B4-BE49-F238E27FC236}">
                <a16:creationId xmlns:a16="http://schemas.microsoft.com/office/drawing/2014/main" id="{1B3E80FF-C287-EA15-7AB3-C26488A3652A}"/>
              </a:ext>
            </a:extLst>
          </p:cNvPr>
          <p:cNvSpPr/>
          <p:nvPr/>
        </p:nvSpPr>
        <p:spPr>
          <a:xfrm>
            <a:off x="1046857" y="5257318"/>
            <a:ext cx="62145" cy="8619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1133935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사람, 신발류, 사람들이(가) 표시된 사진&#10;&#10;자동 생성된 설명">
            <a:extLst>
              <a:ext uri="{FF2B5EF4-FFF2-40B4-BE49-F238E27FC236}">
                <a16:creationId xmlns:a16="http://schemas.microsoft.com/office/drawing/2014/main" id="{70393557-4B66-0E53-B164-D1F0781171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50" y="2565400"/>
            <a:ext cx="4315826" cy="323687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96156"/>
            <a:ext cx="4284663" cy="367893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뉴노멀소프트 </a:t>
            </a:r>
            <a:r>
              <a:rPr lang="en-US" altLang="ko-KR" dirty="0"/>
              <a:t>》 ‘</a:t>
            </a:r>
            <a:r>
              <a:rPr lang="ko-KR" altLang="en-US" dirty="0"/>
              <a:t>템페스트</a:t>
            </a:r>
            <a:r>
              <a:rPr lang="en-US" altLang="ko-KR" dirty="0"/>
              <a:t>: </a:t>
            </a:r>
            <a:r>
              <a:rPr lang="ko-KR" altLang="en-US" dirty="0"/>
              <a:t>타워 오브 프로바티오</a:t>
            </a:r>
            <a:r>
              <a:rPr lang="en-US" altLang="ko-KR" dirty="0"/>
              <a:t>’ </a:t>
            </a:r>
            <a:r>
              <a:rPr lang="ko-KR" altLang="en-US" dirty="0"/>
              <a:t>특별판 공개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뉴노멀소프트는 출시 예정인 수집형 카드게임</a:t>
            </a:r>
            <a:r>
              <a:rPr lang="en-US" altLang="ko-KR" dirty="0"/>
              <a:t>(CCG) ‘</a:t>
            </a:r>
            <a:r>
              <a:rPr lang="ko-KR" altLang="en-US" dirty="0"/>
              <a:t>템페스트</a:t>
            </a:r>
            <a:r>
              <a:rPr lang="en-US" altLang="ko-KR" dirty="0"/>
              <a:t>: </a:t>
            </a:r>
            <a:r>
              <a:rPr lang="ko-KR" altLang="en-US" dirty="0"/>
              <a:t>타워 오브 프로바티오</a:t>
            </a:r>
            <a:r>
              <a:rPr lang="en-US" altLang="ko-KR" dirty="0"/>
              <a:t>’</a:t>
            </a:r>
            <a:r>
              <a:rPr lang="ko-KR" altLang="en-US" dirty="0"/>
              <a:t>의 특별판을 공개함</a:t>
            </a:r>
            <a:r>
              <a:rPr lang="en-US" altLang="ko-KR" dirty="0"/>
              <a:t>. G-STAR </a:t>
            </a:r>
            <a:r>
              <a:rPr lang="ko-KR" altLang="en-US" dirty="0"/>
              <a:t>현장 참관객 외에도 모바일 스토어를 통하여 </a:t>
            </a:r>
            <a:r>
              <a:rPr lang="en-US" altLang="ko-KR" dirty="0"/>
              <a:t>G-STAR </a:t>
            </a:r>
            <a:r>
              <a:rPr lang="ko-KR" altLang="en-US" dirty="0"/>
              <a:t>행사가 진행되는 한정 기간 동안 특별판을 체험할 수 있도록 제공함 </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95121" y="2292345"/>
            <a:ext cx="4284000" cy="3403183"/>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G-STAR 2023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기간 출시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예</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정작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템페스트</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타워 오브 프로바티오</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의 특별판 공개</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뉴노멀소프트는 출시 예정인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수집형 카드게임</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(CCG)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템페스트</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타워 오브 프로바티오</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의 특별판을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G-STAR 2023</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에서 공개함</a:t>
            </a:r>
            <a:endPar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특별판은 </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 2023 </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현장 참관객 대상 시연 및 모바일 스토어를 통하여 제공</a:t>
            </a:r>
            <a:endPar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5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G-S</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TAR </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부스에서는 </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템페스트</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타워 오브 프로바티오</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참관객이 체험하고</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참관객 간 대전을 할 수 있도록 시연대 구성</a:t>
            </a:r>
            <a:endPar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행사기간 부스에서 </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템페스트</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타워 오브 프로바티오</a:t>
            </a:r>
            <a:r>
              <a:rPr lang="en-US" altLang="ko-KR"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사전 예약 인증 및 시연 참가 시 상품권 지급 이벤트 진행</a:t>
            </a:r>
            <a:endParaRPr kumimoji="0" lang="en-US" altLang="ko-KR" sz="1050"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시연 기기 운영 및 참관객 간 게임 대결</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퀴즈쇼 등을 통한 참관객 참여 유도</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참관객 간 게임 대결은 전문 캐스터 및 해설위원의 중계를 통해 이용객 몰입도 고취 효과 도모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템페스트</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타워 오브 프로바티오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게임 콘텐츠 관련 퀴즈를 진행하여 참관객 대상 게임 홍보 진행</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164369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뉴노멀소프트의 시연 부스</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1B17267C-223C-E17F-885E-4B32E2A71904}"/>
              </a:ext>
            </a:extLst>
          </p:cNvPr>
          <p:cNvSpPr/>
          <p:nvPr/>
        </p:nvSpPr>
        <p:spPr>
          <a:xfrm>
            <a:off x="710307" y="4857268"/>
            <a:ext cx="62145" cy="8619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3388860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0697F407-B1BA-5FFF-CBEC-A521F31332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8287" y="2573705"/>
            <a:ext cx="4284663" cy="3287129"/>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96156"/>
            <a:ext cx="4284663" cy="367893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빅게임스튜디오 </a:t>
            </a:r>
            <a:r>
              <a:rPr lang="en-US" altLang="ko-KR" dirty="0"/>
              <a:t>》 </a:t>
            </a:r>
            <a:r>
              <a:rPr lang="ko-KR" altLang="en-US" dirty="0"/>
              <a:t>서브컬처 게임 </a:t>
            </a:r>
            <a:r>
              <a:rPr lang="en-US" altLang="ko-KR" dirty="0"/>
              <a:t>‘</a:t>
            </a:r>
            <a:r>
              <a:rPr lang="ko-KR" altLang="en-US" dirty="0"/>
              <a:t>브레이커스</a:t>
            </a:r>
            <a:r>
              <a:rPr lang="en-US" altLang="ko-KR" dirty="0"/>
              <a:t>’ </a:t>
            </a:r>
            <a:r>
              <a:rPr lang="ko-KR" altLang="en-US" dirty="0"/>
              <a:t>신작 최초 공개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빅게임스튜디오는 </a:t>
            </a:r>
            <a:r>
              <a:rPr lang="en-US" altLang="ko-KR" dirty="0"/>
              <a:t>G-STAR</a:t>
            </a:r>
            <a:r>
              <a:rPr lang="ko-KR" altLang="en-US" dirty="0"/>
              <a:t>에서 서브컬처 게임 </a:t>
            </a:r>
            <a:r>
              <a:rPr lang="en-US" altLang="ko-KR" dirty="0"/>
              <a:t>‘</a:t>
            </a:r>
            <a:r>
              <a:rPr lang="ko-KR" altLang="en-US" dirty="0"/>
              <a:t>브레이커스</a:t>
            </a:r>
            <a:r>
              <a:rPr lang="en-US" altLang="ko-KR" dirty="0"/>
              <a:t>’</a:t>
            </a:r>
            <a:r>
              <a:rPr lang="ko-KR" altLang="en-US" dirty="0"/>
              <a:t>를 처음으로 공개하였으며</a:t>
            </a:r>
            <a:r>
              <a:rPr lang="en-US" altLang="ko-KR" dirty="0"/>
              <a:t>, 2024</a:t>
            </a:r>
            <a:r>
              <a:rPr lang="ko-KR" altLang="en-US" dirty="0"/>
              <a:t>년 하반기 출시 예정</a:t>
            </a:r>
            <a:r>
              <a:rPr lang="en-US" altLang="ko-KR" dirty="0"/>
              <a:t>. ‘</a:t>
            </a:r>
            <a:r>
              <a:rPr lang="ko-KR" altLang="en-US" dirty="0"/>
              <a:t>브레이커스</a:t>
            </a:r>
            <a:r>
              <a:rPr lang="en-US" altLang="ko-KR" dirty="0"/>
              <a:t>’</a:t>
            </a:r>
            <a:r>
              <a:rPr lang="ko-KR" altLang="en-US" dirty="0"/>
              <a:t>는 빅게임스튜디오의 신규 </a:t>
            </a:r>
            <a:r>
              <a:rPr lang="en-US" altLang="ko-KR" dirty="0"/>
              <a:t>IP</a:t>
            </a:r>
            <a:r>
              <a:rPr lang="ko-KR" altLang="en-US" dirty="0"/>
              <a:t>로 특히 </a:t>
            </a:r>
            <a:r>
              <a:rPr lang="en-US" altLang="ko-KR" dirty="0"/>
              <a:t>3D </a:t>
            </a:r>
            <a:r>
              <a:rPr lang="ko-KR" altLang="en-US" dirty="0"/>
              <a:t>애니메이션 그래픽과 자연스러운 움직임에 주안점을 두고 개발하며</a:t>
            </a:r>
            <a:r>
              <a:rPr lang="en-US" altLang="ko-KR" dirty="0"/>
              <a:t>, </a:t>
            </a:r>
            <a:r>
              <a:rPr lang="ko-KR" altLang="en-US" dirty="0"/>
              <a:t>플레이어가 애니메이션을 보는 듯한 느낌을 받도록 주력 </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95121" y="2292345"/>
            <a:ext cx="4284000" cy="3403183"/>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신작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브레이커스</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를 공개하며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G-STAR</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의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서브컬처 게임</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주류화 트렌드를 보여줌</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40</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대의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PC</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통해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브레이커스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체험 기회를 관람객에게 제공</a:t>
            </a: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빅게임스튜디오는 개발 중인 신작 서브컬처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브레이커스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G-STAR</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에서 관람객들에게 최초 공개함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빅게임스튜디오는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블랙클로버 모바일</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게임으로 이름을 알린 빅게임스튜디오의 신규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게임</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2024</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년 하반기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브레이커스</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출시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예정으로 애니메이션을 보는 듯한 연출에 주력</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‘브레이커스’ 개발 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3D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애니메이션 그래픽과 자연스러운 움직임</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만화적 연출에 중점을 두었으며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플레이어에게 애니메이션을 보는 느낌을 주도록 주력</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브레이커스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과거 천사들의 전쟁으로 분열된 세계인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세라피아</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를 배경으로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하늘을 나는 배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잠공정</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을 타고 모험을 떠나는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브레이커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들의 스토리가 주를 이룸</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G-STAR</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에서는 잃어버린 기억을 찾는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카이토</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의 시점으로 관람객들이 체험하도록 함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그외 주인공은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잠공정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위버 웨일</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에 탑승하는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시온</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동물귀를 지닌 소녀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리즈</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등이 있으며 서브컬처 장르 마니아의 취향에 부합하는 캐릭터를 개발하도록 노력함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81643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빅게임스튜디오의 신작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브레이커스</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체험존 </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6067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5E8E9EBD-8143-AF81-B071-0BD2E43BC52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0888" y="2573704"/>
            <a:ext cx="4282062" cy="3292453"/>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96156"/>
            <a:ext cx="4284663" cy="367893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구글 플레이 </a:t>
            </a:r>
            <a:r>
              <a:rPr lang="en-US" altLang="ko-KR" dirty="0"/>
              <a:t>》 </a:t>
            </a:r>
            <a:r>
              <a:rPr lang="ko-KR" altLang="en-US" dirty="0"/>
              <a:t>네이버웹툰 </a:t>
            </a:r>
            <a:r>
              <a:rPr lang="en-US" altLang="ko-KR" dirty="0"/>
              <a:t>IP </a:t>
            </a:r>
            <a:r>
              <a:rPr lang="ko-KR" altLang="en-US" dirty="0"/>
              <a:t>기반 게임 </a:t>
            </a:r>
            <a:r>
              <a:rPr lang="en-US" altLang="ko-KR" dirty="0"/>
              <a:t>3</a:t>
            </a:r>
            <a:r>
              <a:rPr lang="ko-KR" altLang="en-US" dirty="0"/>
              <a:t>종 선보임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구글 플레이는 </a:t>
            </a:r>
            <a:r>
              <a:rPr lang="en-US" altLang="ko-KR" dirty="0"/>
              <a:t>G-STAR</a:t>
            </a:r>
            <a:r>
              <a:rPr lang="ko-KR" altLang="en-US" dirty="0"/>
              <a:t>에서 네이버웹툰 </a:t>
            </a:r>
            <a:r>
              <a:rPr lang="en-US" altLang="ko-KR" dirty="0"/>
              <a:t>IP</a:t>
            </a:r>
            <a:r>
              <a:rPr lang="ko-KR" altLang="en-US" dirty="0"/>
              <a:t>를 기반으로 한 게임 </a:t>
            </a:r>
            <a:r>
              <a:rPr lang="en-US" altLang="ko-KR" dirty="0"/>
              <a:t>3</a:t>
            </a:r>
            <a:r>
              <a:rPr lang="ko-KR" altLang="en-US" dirty="0"/>
              <a:t>종을 공개함</a:t>
            </a:r>
            <a:r>
              <a:rPr lang="en-US" altLang="ko-KR" dirty="0"/>
              <a:t>. </a:t>
            </a:r>
            <a:r>
              <a:rPr lang="ko-KR" altLang="en-US" dirty="0"/>
              <a:t>이는 ‘글로벌 웹툰 게임스</a:t>
            </a:r>
            <a:r>
              <a:rPr lang="en-US" altLang="ko-KR" dirty="0"/>
              <a:t>’ </a:t>
            </a:r>
            <a:r>
              <a:rPr lang="ko-KR" altLang="en-US" dirty="0"/>
              <a:t>프로그램의 일환으로</a:t>
            </a:r>
            <a:r>
              <a:rPr lang="en-US" altLang="ko-KR" dirty="0"/>
              <a:t> </a:t>
            </a:r>
            <a:r>
              <a:rPr lang="ko-KR" altLang="en-US" dirty="0"/>
              <a:t>게임 </a:t>
            </a:r>
            <a:r>
              <a:rPr lang="en-US" altLang="ko-KR" dirty="0"/>
              <a:t>3</a:t>
            </a:r>
            <a:r>
              <a:rPr lang="ko-KR" altLang="en-US" dirty="0"/>
              <a:t>종을 </a:t>
            </a:r>
            <a:r>
              <a:rPr lang="en-US" altLang="ko-KR" dirty="0"/>
              <a:t>2024</a:t>
            </a:r>
            <a:r>
              <a:rPr lang="ko-KR" altLang="en-US" dirty="0"/>
              <a:t>년 정식 출시 목표로 개발 중</a:t>
            </a:r>
            <a:r>
              <a:rPr lang="en-US" altLang="ko-KR" dirty="0"/>
              <a:t>. ‘</a:t>
            </a:r>
            <a:r>
              <a:rPr lang="ko-KR" altLang="en-US" dirty="0"/>
              <a:t>글로벌 웹툰 게임스</a:t>
            </a:r>
            <a:r>
              <a:rPr lang="en-US" altLang="ko-KR" dirty="0"/>
              <a:t>’</a:t>
            </a:r>
            <a:r>
              <a:rPr lang="ko-KR" altLang="en-US" dirty="0"/>
              <a:t>는 </a:t>
            </a:r>
            <a:r>
              <a:rPr lang="en-US" altLang="ko-KR" dirty="0"/>
              <a:t>2022</a:t>
            </a:r>
            <a:r>
              <a:rPr lang="ko-KR" altLang="en-US" dirty="0"/>
              <a:t>년 </a:t>
            </a:r>
            <a:r>
              <a:rPr lang="en-US" altLang="ko-KR" dirty="0"/>
              <a:t>2</a:t>
            </a:r>
            <a:r>
              <a:rPr lang="ko-KR" altLang="en-US" dirty="0"/>
              <a:t>월 구글 플레이가</a:t>
            </a:r>
            <a:r>
              <a:rPr lang="en-US" altLang="ko-KR" dirty="0"/>
              <a:t> </a:t>
            </a:r>
            <a:r>
              <a:rPr lang="ko-KR" altLang="en-US" dirty="0"/>
              <a:t>네이버웹툰</a:t>
            </a:r>
            <a:r>
              <a:rPr lang="en-US" altLang="ko-KR" dirty="0"/>
              <a:t>, </a:t>
            </a:r>
            <a:r>
              <a:rPr lang="ko-KR" altLang="en-US" dirty="0"/>
              <a:t>한국콘텐츠진흥원과 협약을 맺은 프로그램으로</a:t>
            </a:r>
            <a:r>
              <a:rPr lang="en-US" altLang="ko-KR" dirty="0"/>
              <a:t>, </a:t>
            </a:r>
            <a:r>
              <a:rPr lang="ko-KR" altLang="en-US" dirty="0"/>
              <a:t>한국의 웹툰 </a:t>
            </a:r>
            <a:r>
              <a:rPr lang="en-US" altLang="ko-KR" dirty="0"/>
              <a:t>IP</a:t>
            </a:r>
            <a:r>
              <a:rPr lang="ko-KR" altLang="en-US" dirty="0"/>
              <a:t> 활용 게임을 개발하기 위한 취지로 진행  </a:t>
            </a:r>
            <a:r>
              <a:rPr lang="en-US" altLang="ko-KR" dirty="0"/>
              <a:t> </a:t>
            </a:r>
            <a:r>
              <a:rPr lang="ko-KR" altLang="en-US" dirty="0"/>
              <a:t> </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95121" y="2342222"/>
            <a:ext cx="4284000" cy="3403183"/>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글로벌 웹툰 게임스</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로 구글 플레이</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맑은 고딕" panose="020B0503020000020004" pitchFamily="50" charset="-127"/>
                <a:ea typeface="맑은 고딕" panose="020B0503020000020004" pitchFamily="50" charset="-127"/>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네이버웹툰</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맑은 고딕" panose="020B0503020000020004" pitchFamily="50" charset="-127"/>
                <a:ea typeface="맑은 고딕" panose="020B0503020000020004" pitchFamily="50" charset="-127"/>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한국콘텐츠진흥원 협업 중 </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글로벌 웹툰 게임스</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는 </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한국의 중소 게임 개발사가 한국의 웹툰 </a:t>
            </a:r>
            <a:r>
              <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IP</a:t>
            </a:r>
            <a:r>
              <a:rPr kumimoji="0" lang="ko-KR" altLang="en-US"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활용해 글로벌 시장에서 경쟁력 있는 게임 콘텐츠를 개발하도록 만든 프로그램 </a:t>
            </a:r>
            <a:endParaRPr kumimoji="0" lang="en-US" altLang="ko-KR" sz="105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네이버웹툰은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글로벌 웹툰 게임스</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참여 개발사에게 웹툰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사용을 지원하고 국내 마케팅에 도움을 줌</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한국콘텐츠진흥원은 전국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11</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개 지역에 있는 글로벌 게임센터와 연계해 업체를 선정하고</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사후 프로모션 지원 등을 제공하며</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 G-STAR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공개 게임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종의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3</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개 개발사에 업체당 최대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6</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억 원의 개발지원금을 지급 </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구글 플레이는 이와 같은 과정으로 만들어진 게임을 자사의 구글 플레이를 통해 선보여 글로벌 이용자들이 플레이하도록 함</a:t>
            </a:r>
            <a:endPar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네이버웹툰의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IP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레사</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활용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2</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개 작품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맑은 고딕" panose="020B0503020000020004" pitchFamily="50" charset="-127"/>
                <a:ea typeface="맑은 고딕" panose="020B0503020000020004" pitchFamily="50" charset="-127"/>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사신소년</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활용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1</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개 작품 공개</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indent="-87313">
              <a:lnSpc>
                <a:spcPct val="110000"/>
              </a:lnSpc>
              <a:spcAft>
                <a:spcPts val="100"/>
              </a:spcAft>
              <a:buFont typeface="Arial" panose="020B0604020202020204" pitchFamily="34" charset="0"/>
              <a:buChar char="•"/>
              <a:defRPr/>
            </a:pP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글로벌 웹툰 게임스</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프로그램 통해 선정되어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G-STAR</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에 공개된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3</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개 게임은 네이버웹툰의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IP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레사</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작가</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POGO)’</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를 활용한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2</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개 작품과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사신소년</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작가</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류</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을 활용한 </a:t>
            </a:r>
            <a:r>
              <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1</a:t>
            </a:r>
            <a:r>
              <a:rPr lang="ko-KR" altLang="en-US"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개 작품</a:t>
            </a:r>
            <a:endParaRPr lang="en-US" altLang="ko-KR" sz="105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레사</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체크메이트</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게임 개발사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자라나는 씨앗</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이 </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레사 </a:t>
            </a:r>
            <a:r>
              <a:rPr lang="en-US" altLang="ko-KR"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IP</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를 기반으로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로그라이크 요소를 포함한 성장 시뮬레이션 게임으로 개발 중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레사</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M: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브릭브레이커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게임 개발사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슈퍼잼</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Light" panose="02020603020101020101" pitchFamily="18" charset="-127"/>
                <a:ea typeface="KoPub돋움체 Light" panose="02020603020101020101" pitchFamily="18" charset="-127"/>
              </a:rPr>
              <a:t>이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레사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IP</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를 기반으로 한 벽돌깨기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RPG</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사신소년</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계약자</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게임 개발사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빌리네어게임즈</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가 사신소년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IP</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를 활용하여 수집 요소를 가미한 액션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RPG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장르의 게임으로 개발 중</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1" name="TextBox 50">
            <a:extLst>
              <a:ext uri="{FF2B5EF4-FFF2-40B4-BE49-F238E27FC236}">
                <a16:creationId xmlns:a16="http://schemas.microsoft.com/office/drawing/2014/main" id="{7F14D82C-B9D4-4FD7-A568-0F13EA1C824A}"/>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53" name="TextBox 52">
            <a:extLst>
              <a:ext uri="{FF2B5EF4-FFF2-40B4-BE49-F238E27FC236}">
                <a16:creationId xmlns:a16="http://schemas.microsoft.com/office/drawing/2014/main" id="{C592C1B5-7961-4F23-99B3-39989BA9AE8B}"/>
              </a:ext>
            </a:extLst>
          </p:cNvPr>
          <p:cNvSpPr txBox="1"/>
          <p:nvPr/>
        </p:nvSpPr>
        <p:spPr>
          <a:xfrm>
            <a:off x="489000" y="5845499"/>
            <a:ext cx="4284613" cy="355276"/>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328429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구글 플레이의 네이버웹툰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IP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기반 게임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3</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종 체험존 </a:t>
              </a: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C169FA67-749E-F939-F90C-46BF50CA5E1F}"/>
              </a:ext>
            </a:extLst>
          </p:cNvPr>
          <p:cNvSpPr/>
          <p:nvPr/>
        </p:nvSpPr>
        <p:spPr>
          <a:xfrm>
            <a:off x="1637407" y="5143018"/>
            <a:ext cx="62145" cy="86195"/>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212363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사람, 신발류, 텍스트이(가) 표시된 사진&#10;&#10;자동 생성된 설명">
            <a:extLst>
              <a:ext uri="{FF2B5EF4-FFF2-40B4-BE49-F238E27FC236}">
                <a16:creationId xmlns:a16="http://schemas.microsoft.com/office/drawing/2014/main" id="{EE968321-0E61-F905-35D2-CEEB0442C7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284" y="2565400"/>
            <a:ext cx="4289329" cy="3216997"/>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00440" y="2120145"/>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AMD</a:t>
            </a:r>
            <a:r>
              <a:rPr lang="ko-KR" altLang="en-US" dirty="0"/>
              <a:t> </a:t>
            </a:r>
            <a:r>
              <a:rPr lang="en-US" altLang="ko-KR" dirty="0"/>
              <a:t>》 </a:t>
            </a:r>
            <a:r>
              <a:rPr lang="ko-KR" altLang="en-US" dirty="0"/>
              <a:t>삼성디스플레이</a:t>
            </a:r>
            <a:r>
              <a:rPr lang="en-US" altLang="ko-KR" dirty="0"/>
              <a:t>, </a:t>
            </a:r>
            <a:r>
              <a:rPr lang="ko-KR" altLang="en-US" dirty="0"/>
              <a:t>레노버 등과 높은 퀄리티의 게임 구현 능력 홍보</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반도체 기업 </a:t>
            </a:r>
            <a:r>
              <a:rPr lang="en-US" altLang="ko-KR" dirty="0"/>
              <a:t>AMD</a:t>
            </a:r>
            <a:r>
              <a:rPr lang="ko-KR" altLang="en-US" dirty="0"/>
              <a:t>는 삼성디스플레이</a:t>
            </a:r>
            <a:r>
              <a:rPr lang="en-US" altLang="ko-KR" dirty="0"/>
              <a:t>, </a:t>
            </a:r>
            <a:r>
              <a:rPr lang="ko-KR" altLang="en-US" dirty="0"/>
              <a:t>레노버 등의 기업과 제휴를 통하여 자사 반도체 기반 게이밍 디바이스의 성능을 체험할 수 있도록 구성함</a:t>
            </a:r>
            <a:r>
              <a:rPr lang="en-US" altLang="ko-KR" dirty="0"/>
              <a:t>. AMD</a:t>
            </a:r>
            <a:r>
              <a:rPr lang="ko-KR" altLang="en-US" dirty="0"/>
              <a:t>의 프레임 동기화 기술 등이 탑재된 삼성디스플레이의 </a:t>
            </a:r>
            <a:r>
              <a:rPr lang="en-US" altLang="ko-KR" dirty="0"/>
              <a:t>QD-OLED</a:t>
            </a:r>
            <a:r>
              <a:rPr lang="ko-KR" altLang="en-US" dirty="0"/>
              <a:t> 기반 델의 게이밍 모니터로 높은 그래픽 구현 능력이 필요한 게임을 체험하도록 전시</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132387" y="3216346"/>
            <a:ext cx="3996563" cy="1965254"/>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반도체 기업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AMD</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는 삼성디스플레이</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레노버 등과 함께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G-STAR 2023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부스를 운영하여 우수한 게이밍 환경 구현 능력 강조</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삼성디스플레이의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QD-OLED</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가 탑재된 델의 게이밍 모니터를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AMD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부스 내 설치하여 이용자의 디스플레이 체험 유도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부스 내 설치된 모니터는 델 테크놀로지스의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에일리언웨어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34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커브드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QD-OLED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게이밍 모니터</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삼성디스플레이의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QD-OLED</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AMD</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의 프레임 동기화 기술의 최상위 등급 조건을 충족한 기능을 보임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AMD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부스에서는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검은사막</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파티애니멀즈</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등의 높은 그래픽 사양을 구현할 수 있는 게임을 체험용으로 제공</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레노버는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AMD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부스에서 게이밍 디바이스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리전 고</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와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리전 글래스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를 오프라인 최초 전시함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리전 고</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휴대용 게임기기로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8.8</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인치 디스플레이와 분리 가능한 컨트롤러로 구성됨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리전 글래스</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리전 고</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와 연동해서 사용하는 웨어러블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VR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기기임</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AMD</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의 라이젠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7000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시리즈 프로세서를 탑재한 노트북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리전 프로 </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5’</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rPr>
              <a:t>도 전시함</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marL="103188" marR="0" lvl="0" indent="0" algn="l" defTabSz="914400" rtl="0" eaLnBrk="1" fontAlgn="auto" latinLnBrk="0" hangingPunct="1">
              <a:lnSpc>
                <a:spcPct val="110000"/>
              </a:lnSpc>
              <a:spcBef>
                <a:spcPts val="0"/>
              </a:spcBef>
              <a:spcAft>
                <a:spcPts val="100"/>
              </a:spcAft>
              <a:buClrTx/>
              <a:buSzTx/>
              <a:buFontTx/>
              <a:buNone/>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sp>
        <p:nvSpPr>
          <p:cNvPr id="21" name="TextBox 20">
            <a:extLst>
              <a:ext uri="{FF2B5EF4-FFF2-40B4-BE49-F238E27FC236}">
                <a16:creationId xmlns:a16="http://schemas.microsoft.com/office/drawing/2014/main" id="{8CAB39E5-F835-4671-A87D-AAD4836F4487}"/>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2" name="TextBox 21">
            <a:extLst>
              <a:ext uri="{FF2B5EF4-FFF2-40B4-BE49-F238E27FC236}">
                <a16:creationId xmlns:a16="http://schemas.microsoft.com/office/drawing/2014/main" id="{6C607215-2A6E-4777-B018-7AE7C2C0BD12}"/>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sp>
        <p:nvSpPr>
          <p:cNvPr id="23" name="직사각형 22">
            <a:extLst>
              <a:ext uri="{FF2B5EF4-FFF2-40B4-BE49-F238E27FC236}">
                <a16:creationId xmlns:a16="http://schemas.microsoft.com/office/drawing/2014/main" id="{5BBA5A9E-26E1-4D19-A359-073FAA585AEF}"/>
              </a:ext>
            </a:extLst>
          </p:cNvPr>
          <p:cNvSpPr/>
          <p:nvPr/>
        </p:nvSpPr>
        <p:spPr>
          <a:xfrm>
            <a:off x="5132387" y="4672974"/>
            <a:ext cx="3996563" cy="940546"/>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p:txBody>
      </p:sp>
      <p:grpSp>
        <p:nvGrpSpPr>
          <p:cNvPr id="35" name="그룹 34">
            <a:extLst>
              <a:ext uri="{FF2B5EF4-FFF2-40B4-BE49-F238E27FC236}">
                <a16:creationId xmlns:a16="http://schemas.microsoft.com/office/drawing/2014/main" id="{31307BC6-936E-4C1D-8E6B-72414D7B3363}"/>
              </a:ext>
            </a:extLst>
          </p:cNvPr>
          <p:cNvGrpSpPr/>
          <p:nvPr/>
        </p:nvGrpSpPr>
        <p:grpSpPr>
          <a:xfrm>
            <a:off x="488950" y="2176483"/>
            <a:ext cx="4284000" cy="276837"/>
            <a:chOff x="704850" y="2013298"/>
            <a:chExt cx="4140200" cy="276837"/>
          </a:xfrm>
        </p:grpSpPr>
        <p:sp>
          <p:nvSpPr>
            <p:cNvPr id="36" name="TextBox 35">
              <a:extLst>
                <a:ext uri="{FF2B5EF4-FFF2-40B4-BE49-F238E27FC236}">
                  <a16:creationId xmlns:a16="http://schemas.microsoft.com/office/drawing/2014/main" id="{E814BF5F-A3D8-4156-9BD2-AE8FA5BF6D77}"/>
                </a:ext>
              </a:extLst>
            </p:cNvPr>
            <p:cNvSpPr txBox="1"/>
            <p:nvPr/>
          </p:nvSpPr>
          <p:spPr>
            <a:xfrm>
              <a:off x="704850" y="2046854"/>
              <a:ext cx="1931351"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AMD</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G-STAR 2023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부스 </a:t>
              </a:r>
            </a:p>
          </p:txBody>
        </p:sp>
        <p:cxnSp>
          <p:nvCxnSpPr>
            <p:cNvPr id="37" name="직선 연결선 36">
              <a:extLst>
                <a:ext uri="{FF2B5EF4-FFF2-40B4-BE49-F238E27FC236}">
                  <a16:creationId xmlns:a16="http://schemas.microsoft.com/office/drawing/2014/main" id="{1C4DD24C-9DFE-43E5-9954-B30E7A936B4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2377034D-698F-4326-9277-D187DC5F070C}"/>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D95A6C2B-FFA3-AD0C-8271-6F9442AFE9BD}"/>
              </a:ext>
            </a:extLst>
          </p:cNvPr>
          <p:cNvSpPr/>
          <p:nvPr/>
        </p:nvSpPr>
        <p:spPr>
          <a:xfrm>
            <a:off x="1205607" y="4971568"/>
            <a:ext cx="64393" cy="133832"/>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E2AB0ED7-52ED-1C0D-F22E-31B8EDCF0486}"/>
              </a:ext>
            </a:extLst>
          </p:cNvPr>
          <p:cNvSpPr/>
          <p:nvPr/>
        </p:nvSpPr>
        <p:spPr>
          <a:xfrm>
            <a:off x="3847207" y="5114684"/>
            <a:ext cx="83443" cy="130416"/>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4068608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marL="0" marR="0" lvl="0" indent="0" algn="l" defTabSz="914400" rtl="0" eaLnBrk="1" fontAlgn="auto" latinLnBrk="0" hangingPunct="1">
              <a:lnSpc>
                <a:spcPct val="70000"/>
              </a:lnSpc>
              <a:spcBef>
                <a:spcPct val="0"/>
              </a:spcBef>
              <a:spcAft>
                <a:spcPts val="0"/>
              </a:spcAft>
              <a:buClrTx/>
              <a:buSzTx/>
              <a:buFontTx/>
              <a:buNone/>
              <a:tabLst/>
              <a:defRPr/>
            </a:pPr>
            <a:endParaRPr kumimoji="0" lang="en-US" sz="8800" b="0" i="0" u="none" strike="noStrike" kern="1200" cap="none" spc="0" normalizeH="0" baseline="0" noProof="0" dirty="0">
              <a:ln>
                <a:noFill/>
              </a:ln>
              <a:solidFill>
                <a:srgbClr val="FFFFFF"/>
              </a:solidFill>
              <a:effectLst/>
              <a:uLnTx/>
              <a:uFillTx/>
              <a:latin typeface="KPMG Bold" panose="020B0803030202040204" pitchFamily="34" charset="0"/>
              <a:ea typeface="KoPub돋움체 Bold"/>
              <a:cs typeface="+mn-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rgbClr val="1E49E2">
                      <a:alpha val="0"/>
                    </a:srgbClr>
                  </a:solidFill>
                </a:ln>
                <a:solidFill>
                  <a:srgbClr val="00338D"/>
                </a:solidFill>
                <a:effectLst/>
                <a:uLnTx/>
                <a:uFillTx/>
                <a:latin typeface="KPMG Bold"/>
                <a:ea typeface="KoPub돋움체 Medium"/>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3202966520"/>
              </p:ext>
            </p:extLst>
          </p:nvPr>
        </p:nvGraphicFramePr>
        <p:xfrm>
          <a:off x="1050977" y="2420938"/>
          <a:ext cx="5849657" cy="3286083"/>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76137">
                <a:tc>
                  <a:txBody>
                    <a:bodyPr/>
                    <a:lstStyle/>
                    <a:p>
                      <a:r>
                        <a:rPr lang="en-GB" sz="1500" b="0" dirty="0">
                          <a:ln>
                            <a:solidFill>
                              <a:schemeClr val="accent1">
                                <a:alpha val="0"/>
                              </a:schemeClr>
                            </a:solidFill>
                          </a:ln>
                          <a:solidFill>
                            <a:srgbClr val="00338D"/>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en-GB" sz="1500" b="0" dirty="0">
                          <a:ln>
                            <a:solidFill>
                              <a:schemeClr val="accent1">
                                <a:alpha val="0"/>
                              </a:schemeClr>
                            </a:solidFill>
                          </a:ln>
                          <a:solidFill>
                            <a:srgbClr val="00338D"/>
                          </a:solidFill>
                          <a:latin typeface="+mn-ea"/>
                          <a:ea typeface="+mn-ea"/>
                        </a:rPr>
                        <a:t>G-STAR 2023 </a:t>
                      </a:r>
                      <a:r>
                        <a:rPr lang="ko-KR" altLang="en-US" sz="1500" b="0" dirty="0">
                          <a:ln>
                            <a:solidFill>
                              <a:schemeClr val="accent1">
                                <a:alpha val="0"/>
                              </a:schemeClr>
                            </a:solidFill>
                          </a:ln>
                          <a:solidFill>
                            <a:srgbClr val="00338D"/>
                          </a:solidFill>
                          <a:latin typeface="+mn-ea"/>
                          <a:ea typeface="+mn-ea"/>
                        </a:rPr>
                        <a:t>개요</a:t>
                      </a:r>
                      <a:endParaRPr lang="en-GB" sz="1500" b="0" dirty="0">
                        <a:ln>
                          <a:solidFill>
                            <a:schemeClr val="accent1">
                              <a:alpha val="0"/>
                            </a:schemeClr>
                          </a:solidFill>
                        </a:ln>
                        <a:solidFill>
                          <a:srgbClr val="00338D"/>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algn="r"/>
                      <a:r>
                        <a:rPr lang="en-GB" sz="1500" b="0" dirty="0">
                          <a:ln>
                            <a:solidFill>
                              <a:schemeClr val="accent1">
                                <a:alpha val="0"/>
                              </a:schemeClr>
                            </a:solidFill>
                          </a:ln>
                          <a:solidFill>
                            <a:srgbClr val="00338D"/>
                          </a:solidFill>
                          <a:latin typeface="+mn-ea"/>
                          <a:ea typeface="+mn-ea"/>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7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noProof="0" dirty="0">
                          <a:ln>
                            <a:solidFill>
                              <a:schemeClr val="accent1">
                                <a:alpha val="0"/>
                              </a:schemeClr>
                            </a:solidFill>
                          </a:ln>
                          <a:solidFill>
                            <a:srgbClr val="00338D"/>
                          </a:solidFill>
                          <a:latin typeface="+mn-ea"/>
                          <a:ea typeface="+mn-ea"/>
                          <a:cs typeface="+mn-cs"/>
                        </a:rPr>
                        <a:t>G-STAR 2023 </a:t>
                      </a:r>
                      <a:r>
                        <a:rPr lang="ko-KR" altLang="en-US" sz="1500" b="0" noProof="0" dirty="0">
                          <a:ln>
                            <a:solidFill>
                              <a:schemeClr val="accent1">
                                <a:alpha val="0"/>
                              </a:schemeClr>
                            </a:solidFill>
                          </a:ln>
                          <a:solidFill>
                            <a:srgbClr val="00338D"/>
                          </a:solidFill>
                          <a:latin typeface="+mn-ea"/>
                          <a:ea typeface="+mn-ea"/>
                          <a:cs typeface="+mn-cs"/>
                        </a:rPr>
                        <a:t>주요</a:t>
                      </a:r>
                      <a:r>
                        <a:rPr lang="en-US" altLang="ko-KR" sz="1500" b="0" noProof="0" dirty="0">
                          <a:ln>
                            <a:solidFill>
                              <a:schemeClr val="accent1">
                                <a:alpha val="0"/>
                              </a:schemeClr>
                            </a:solidFill>
                          </a:ln>
                          <a:solidFill>
                            <a:srgbClr val="00338D"/>
                          </a:solidFill>
                          <a:latin typeface="+mn-ea"/>
                          <a:ea typeface="+mn-ea"/>
                          <a:cs typeface="+mn-cs"/>
                        </a:rPr>
                        <a:t> </a:t>
                      </a:r>
                      <a:r>
                        <a:rPr lang="ko-KR" altLang="en-US" sz="1500" b="0" noProof="0" dirty="0">
                          <a:ln>
                            <a:solidFill>
                              <a:schemeClr val="accent1">
                                <a:alpha val="0"/>
                              </a:schemeClr>
                            </a:solidFill>
                          </a:ln>
                          <a:solidFill>
                            <a:srgbClr val="00338D"/>
                          </a:solidFill>
                          <a:latin typeface="+mn-ea"/>
                          <a:ea typeface="+mn-ea"/>
                          <a:cs typeface="+mn-cs"/>
                        </a:rPr>
                        <a:t>트렌드</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331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kern="1200" noProof="0" dirty="0">
                          <a:ln>
                            <a:solidFill>
                              <a:schemeClr val="accent1">
                                <a:alpha val="0"/>
                              </a:schemeClr>
                            </a:solidFill>
                          </a:ln>
                          <a:solidFill>
                            <a:srgbClr val="00338D"/>
                          </a:solidFill>
                          <a:latin typeface="+mn-ea"/>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kern="1200" noProof="0" dirty="0">
                          <a:ln>
                            <a:solidFill>
                              <a:schemeClr val="accent1">
                                <a:alpha val="0"/>
                              </a:schemeClr>
                            </a:solidFill>
                          </a:ln>
                          <a:solidFill>
                            <a:srgbClr val="00338D"/>
                          </a:solidFill>
                          <a:latin typeface="+mn-ea"/>
                          <a:ea typeface="+mn-ea"/>
                          <a:cs typeface="+mn-cs"/>
                        </a:rPr>
                        <a:t>G-STAR 2023 </a:t>
                      </a:r>
                      <a:r>
                        <a:rPr lang="ko-KR" altLang="en-US" sz="1500" b="0" kern="1200" noProof="0" dirty="0">
                          <a:ln>
                            <a:solidFill>
                              <a:schemeClr val="accent1">
                                <a:alpha val="0"/>
                              </a:schemeClr>
                            </a:solidFill>
                          </a:ln>
                          <a:solidFill>
                            <a:srgbClr val="00338D"/>
                          </a:solidFill>
                          <a:latin typeface="+mn-ea"/>
                          <a:ea typeface="+mn-ea"/>
                          <a:cs typeface="+mn-cs"/>
                        </a:rPr>
                        <a:t>참가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kern="1200" dirty="0">
                          <a:ln>
                            <a:solidFill>
                              <a:schemeClr val="accent1">
                                <a:alpha val="0"/>
                              </a:schemeClr>
                            </a:solidFill>
                          </a:ln>
                          <a:solidFill>
                            <a:srgbClr val="00338D"/>
                          </a:solidFill>
                          <a:latin typeface="+mn-ea"/>
                          <a:ea typeface="+mn-ea"/>
                          <a:cs typeface="+mn-cs"/>
                        </a:rPr>
                        <a:t>15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324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500" b="0" kern="1200" noProof="0" dirty="0">
                        <a:ln>
                          <a:solidFill>
                            <a:schemeClr val="accent1">
                              <a:alpha val="0"/>
                            </a:schemeClr>
                          </a:solidFill>
                        </a:ln>
                        <a:solidFill>
                          <a:srgbClr val="00338D"/>
                        </a:solidFill>
                        <a:latin typeface="+mn-ea"/>
                        <a:ea typeface="+mn-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kern="1200" noProof="0" dirty="0">
                          <a:ln>
                            <a:solidFill>
                              <a:schemeClr val="accent1">
                                <a:alpha val="0"/>
                              </a:schemeClr>
                            </a:solidFill>
                          </a:ln>
                          <a:solidFill>
                            <a:srgbClr val="00338D"/>
                          </a:solidFill>
                          <a:latin typeface="+mn-ea"/>
                          <a:ea typeface="+mn-ea"/>
                          <a:cs typeface="+mn-cs"/>
                        </a:rPr>
                        <a:t>- BTC</a:t>
                      </a:r>
                      <a:r>
                        <a:rPr lang="ko-KR" altLang="en-US" sz="1500" b="0" kern="1200" noProof="0" dirty="0">
                          <a:ln>
                            <a:solidFill>
                              <a:schemeClr val="accent1">
                                <a:alpha val="0"/>
                              </a:schemeClr>
                            </a:solidFill>
                          </a:ln>
                          <a:solidFill>
                            <a:srgbClr val="00338D"/>
                          </a:solidFill>
                          <a:latin typeface="+mn-ea"/>
                          <a:ea typeface="+mn-ea"/>
                          <a:cs typeface="+mn-cs"/>
                        </a:rPr>
                        <a:t>관 참가 기업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1" hangingPunct="1"/>
                      <a:r>
                        <a:rPr lang="en-GB" sz="1500" b="0" kern="1200" dirty="0">
                          <a:ln>
                            <a:solidFill>
                              <a:schemeClr val="accent1">
                                <a:alpha val="0"/>
                              </a:schemeClr>
                            </a:solidFill>
                          </a:ln>
                          <a:solidFill>
                            <a:srgbClr val="00338D"/>
                          </a:solidFill>
                          <a:latin typeface="+mn-ea"/>
                          <a:ea typeface="+mn-ea"/>
                          <a:cs typeface="+mn-cs"/>
                        </a:rPr>
                        <a:t>16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4887301"/>
                  </a:ext>
                </a:extLst>
              </a:tr>
              <a:tr h="3259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 BTB</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관 참가 기업 </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p>
                      <a:pPr marL="0" algn="r" defTabSz="914400" rtl="0" eaLnBrk="1" latinLnBrk="1" hangingPunct="1"/>
                      <a:r>
                        <a:rPr lang="en-GB" sz="1500" b="1" kern="1200" dirty="0">
                          <a:ln>
                            <a:solidFill>
                              <a:schemeClr val="accent1">
                                <a:alpha val="0"/>
                              </a:schemeClr>
                            </a:solidFill>
                          </a:ln>
                          <a:solidFill>
                            <a:schemeClr val="bg1"/>
                          </a:solidFill>
                          <a:latin typeface="+mn-lt"/>
                          <a:ea typeface="+mn-ea"/>
                          <a:cs typeface="+mn-cs"/>
                        </a:rPr>
                        <a:t>35</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673377795"/>
                  </a:ext>
                </a:extLst>
              </a:tr>
              <a:tr h="57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44</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7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Appendix</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494131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 </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게임 비즈니스 확장을 이끄는 </a:t>
            </a:r>
            <a:r>
              <a:rPr lang="en-US" altLang="ko-KR" dirty="0"/>
              <a:t>BTB </a:t>
            </a:r>
            <a:r>
              <a:rPr lang="ko-KR" altLang="en-US" dirty="0"/>
              <a:t>기업의 진입</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r>
              <a:rPr lang="ko-KR" altLang="en-US" dirty="0">
                <a:ln>
                  <a:solidFill>
                    <a:prstClr val="white">
                      <a:lumMod val="75000"/>
                      <a:alpha val="0"/>
                    </a:prstClr>
                  </a:solidFill>
                </a:ln>
                <a:latin typeface="+mn-ea"/>
                <a:ea typeface="+mn-ea"/>
              </a:rPr>
              <a:t>위메이드</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카카오게임즈</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스마일게이트 등 국내 주요 게임사뿐만 아니라 네이버 클라우드</a:t>
            </a:r>
            <a:r>
              <a:rPr lang="en-US" altLang="ko-KR" dirty="0">
                <a:ln>
                  <a:solidFill>
                    <a:prstClr val="white">
                      <a:lumMod val="75000"/>
                      <a:alpha val="0"/>
                    </a:prstClr>
                  </a:solidFill>
                </a:ln>
                <a:latin typeface="+mn-ea"/>
                <a:ea typeface="+mn-ea"/>
              </a:rPr>
              <a:t>, NHN </a:t>
            </a:r>
            <a:r>
              <a:rPr lang="ko-KR" altLang="en-US" dirty="0">
                <a:ln>
                  <a:solidFill>
                    <a:prstClr val="white">
                      <a:lumMod val="75000"/>
                      <a:alpha val="0"/>
                    </a:prstClr>
                  </a:solidFill>
                </a:ln>
                <a:latin typeface="+mn-ea"/>
                <a:ea typeface="+mn-ea"/>
              </a:rPr>
              <a:t>클라우드</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프라우드넷</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엑솔라</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수퍼톤</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등 게임 인프라</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기술 관련 기업들도 게임 비즈니스 확장을 위하여 </a:t>
            </a:r>
            <a:r>
              <a:rPr lang="en-US" altLang="ko-KR" dirty="0">
                <a:ln>
                  <a:solidFill>
                    <a:prstClr val="white">
                      <a:lumMod val="75000"/>
                      <a:alpha val="0"/>
                    </a:prstClr>
                  </a:solidFill>
                </a:ln>
                <a:latin typeface="+mn-ea"/>
                <a:ea typeface="+mn-ea"/>
              </a:rPr>
              <a:t>BTB</a:t>
            </a:r>
            <a:r>
              <a:rPr lang="ko-KR" altLang="en-US" dirty="0">
                <a:ln>
                  <a:solidFill>
                    <a:prstClr val="white">
                      <a:lumMod val="75000"/>
                      <a:alpha val="0"/>
                    </a:prstClr>
                  </a:solidFill>
                </a:ln>
                <a:latin typeface="+mn-ea"/>
                <a:ea typeface="+mn-ea"/>
              </a:rPr>
              <a:t>관에 참여</a:t>
            </a:r>
          </a:p>
        </p:txBody>
      </p:sp>
      <p:grpSp>
        <p:nvGrpSpPr>
          <p:cNvPr id="22" name="그룹 21">
            <a:extLst>
              <a:ext uri="{FF2B5EF4-FFF2-40B4-BE49-F238E27FC236}">
                <a16:creationId xmlns:a16="http://schemas.microsoft.com/office/drawing/2014/main" id="{4D41443C-9C7E-4C28-A4BB-0DF56E606F4D}"/>
              </a:ext>
            </a:extLst>
          </p:cNvPr>
          <p:cNvGrpSpPr/>
          <p:nvPr/>
        </p:nvGrpSpPr>
        <p:grpSpPr>
          <a:xfrm>
            <a:off x="488950" y="2176483"/>
            <a:ext cx="2564447" cy="276837"/>
            <a:chOff x="704850" y="2013298"/>
            <a:chExt cx="4140200" cy="276837"/>
          </a:xfrm>
        </p:grpSpPr>
        <p:sp>
          <p:nvSpPr>
            <p:cNvPr id="23" name="TextBox 22">
              <a:extLst>
                <a:ext uri="{FF2B5EF4-FFF2-40B4-BE49-F238E27FC236}">
                  <a16:creationId xmlns:a16="http://schemas.microsoft.com/office/drawing/2014/main" id="{937D10F6-3A02-4700-9D8F-54A0E4FBF443}"/>
                </a:ext>
              </a:extLst>
            </p:cNvPr>
            <p:cNvSpPr txBox="1"/>
            <p:nvPr/>
          </p:nvSpPr>
          <p:spPr>
            <a:xfrm>
              <a:off x="704850" y="2046854"/>
              <a:ext cx="123811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BTB</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관 주요 참가사</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4" name="직선 연결선 23">
              <a:extLst>
                <a:ext uri="{FF2B5EF4-FFF2-40B4-BE49-F238E27FC236}">
                  <a16:creationId xmlns:a16="http://schemas.microsoft.com/office/drawing/2014/main" id="{181D3985-17C5-47C3-ACE0-1F4BBC410C1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DE6143-C402-47F0-A31F-CD67642FA185}"/>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1A51BCE8-ECC2-46E2-49EE-204604BAAC32}"/>
              </a:ext>
            </a:extLst>
          </p:cNvPr>
          <p:cNvSpPr txBox="1"/>
          <p:nvPr/>
        </p:nvSpPr>
        <p:spPr>
          <a:xfrm>
            <a:off x="486742" y="5021514"/>
            <a:ext cx="414020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G-STAR</a:t>
            </a:r>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graphicFrame>
        <p:nvGraphicFramePr>
          <p:cNvPr id="3" name="표 3">
            <a:extLst>
              <a:ext uri="{FF2B5EF4-FFF2-40B4-BE49-F238E27FC236}">
                <a16:creationId xmlns:a16="http://schemas.microsoft.com/office/drawing/2014/main" id="{E1FAAD01-3FAF-466A-8ECC-1307489B3AEB}"/>
              </a:ext>
            </a:extLst>
          </p:cNvPr>
          <p:cNvGraphicFramePr>
            <a:graphicFrameLocks noGrp="1"/>
          </p:cNvGraphicFramePr>
          <p:nvPr/>
        </p:nvGraphicFramePr>
        <p:xfrm>
          <a:off x="486743" y="2565400"/>
          <a:ext cx="2566654" cy="2369913"/>
        </p:xfrm>
        <a:graphic>
          <a:graphicData uri="http://schemas.openxmlformats.org/drawingml/2006/table">
            <a:tbl>
              <a:tblPr firstRow="1" bandRow="1">
                <a:tableStyleId>{21E4AEA4-8DFA-4A89-87EB-49C32662AFE0}</a:tableStyleId>
              </a:tblPr>
              <a:tblGrid>
                <a:gridCol w="933449">
                  <a:extLst>
                    <a:ext uri="{9D8B030D-6E8A-4147-A177-3AD203B41FA5}">
                      <a16:colId xmlns:a16="http://schemas.microsoft.com/office/drawing/2014/main" val="3120593174"/>
                    </a:ext>
                  </a:extLst>
                </a:gridCol>
                <a:gridCol w="1633205">
                  <a:extLst>
                    <a:ext uri="{9D8B030D-6E8A-4147-A177-3AD203B41FA5}">
                      <a16:colId xmlns:a16="http://schemas.microsoft.com/office/drawing/2014/main" val="2023698503"/>
                    </a:ext>
                  </a:extLst>
                </a:gridCol>
              </a:tblGrid>
              <a:tr h="205673">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분류</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기업명</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13710969"/>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위메이드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2093868"/>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카카오게임즈</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30273587"/>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스마일게이트</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35832"/>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펄어비스</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67018593"/>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그라비티</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25847066"/>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클라우드</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NHN </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클라우드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65194982"/>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클라우드</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네이버 클라우드</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09177844"/>
                  </a:ext>
                </a:extLst>
              </a:tr>
              <a:tr h="216424">
                <a:tc>
                  <a:txBody>
                    <a:bodyPr/>
                    <a:lstStyle/>
                    <a:p>
                      <a:pPr algn="ctr"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AI</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수퍼톤</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42049151"/>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 엔진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프라우드넷</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51596573"/>
                  </a:ext>
                </a:extLst>
              </a:tr>
              <a:tr h="216424">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협회</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한국인터넷기업협회</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50159500"/>
                  </a:ext>
                </a:extLst>
              </a:tr>
            </a:tbl>
          </a:graphicData>
        </a:graphic>
      </p:graphicFrame>
      <p:grpSp>
        <p:nvGrpSpPr>
          <p:cNvPr id="4" name="그룹 3">
            <a:extLst>
              <a:ext uri="{FF2B5EF4-FFF2-40B4-BE49-F238E27FC236}">
                <a16:creationId xmlns:a16="http://schemas.microsoft.com/office/drawing/2014/main" id="{DA55F43F-0D93-1F62-BA5D-8F4149C7B972}"/>
              </a:ext>
            </a:extLst>
          </p:cNvPr>
          <p:cNvGrpSpPr/>
          <p:nvPr/>
        </p:nvGrpSpPr>
        <p:grpSpPr>
          <a:xfrm>
            <a:off x="3344718" y="2176483"/>
            <a:ext cx="6072332" cy="276837"/>
            <a:chOff x="704850" y="2013298"/>
            <a:chExt cx="4140200" cy="276837"/>
          </a:xfrm>
        </p:grpSpPr>
        <p:sp>
          <p:nvSpPr>
            <p:cNvPr id="6" name="TextBox 5">
              <a:extLst>
                <a:ext uri="{FF2B5EF4-FFF2-40B4-BE49-F238E27FC236}">
                  <a16:creationId xmlns:a16="http://schemas.microsoft.com/office/drawing/2014/main" id="{3E2D8171-AA1E-103B-82D2-0B305A3C2BE8}"/>
                </a:ext>
              </a:extLst>
            </p:cNvPr>
            <p:cNvSpPr txBox="1"/>
            <p:nvPr/>
          </p:nvSpPr>
          <p:spPr>
            <a:xfrm>
              <a:off x="704850" y="2046854"/>
              <a:ext cx="123811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BTB</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관 주요 참가사</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7" name="직선 연결선 6">
              <a:extLst>
                <a:ext uri="{FF2B5EF4-FFF2-40B4-BE49-F238E27FC236}">
                  <a16:creationId xmlns:a16="http://schemas.microsoft.com/office/drawing/2014/main" id="{AFC91772-59E2-A9C7-9FDE-A56D7C2646FA}"/>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7A2E827B-02AD-0C19-A6D9-E6111E6ADED9}"/>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모서리가 둥근 직사각형 43">
            <a:extLst>
              <a:ext uri="{FF2B5EF4-FFF2-40B4-BE49-F238E27FC236}">
                <a16:creationId xmlns:a16="http://schemas.microsoft.com/office/drawing/2014/main" id="{845ACA08-3EF8-BB18-FC42-27499E47DAF8}"/>
              </a:ext>
            </a:extLst>
          </p:cNvPr>
          <p:cNvSpPr/>
          <p:nvPr/>
        </p:nvSpPr>
        <p:spPr>
          <a:xfrm flipH="1">
            <a:off x="3434252" y="2653374"/>
            <a:ext cx="4412279" cy="1619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500"/>
              </a:spcAft>
              <a:buClrTx/>
              <a:buSzTx/>
              <a:buFontTx/>
              <a:buNone/>
              <a:tabLst/>
              <a:defRPr/>
            </a:pPr>
            <a:r>
              <a:rPr kumimoji="0" lang="en-US" altLang="ko-KR" sz="10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BTB</a:t>
            </a:r>
            <a:r>
              <a:rPr kumimoji="0" lang="ko-KR" altLang="en-US" sz="10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rPr>
              <a:t>관 배치도</a:t>
            </a:r>
            <a:endParaRPr kumimoji="0" lang="en-US" altLang="ko-KR" sz="1000" b="1" i="0" u="none" strike="noStrike" kern="1200" cap="none" spc="0" normalizeH="0" baseline="0" noProof="0" dirty="0">
              <a:ln>
                <a:solidFill>
                  <a:prstClr val="white">
                    <a:lumMod val="65000"/>
                    <a:alpha val="0"/>
                  </a:prstClr>
                </a:solidFill>
              </a:ln>
              <a:solidFill>
                <a:srgbClr val="F61567"/>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1" name="그룹 10">
            <a:extLst>
              <a:ext uri="{FF2B5EF4-FFF2-40B4-BE49-F238E27FC236}">
                <a16:creationId xmlns:a16="http://schemas.microsoft.com/office/drawing/2014/main" id="{BA1C3C40-F3CB-22CA-1C33-4F3CFE47D6F1}"/>
              </a:ext>
            </a:extLst>
          </p:cNvPr>
          <p:cNvGrpSpPr/>
          <p:nvPr/>
        </p:nvGrpSpPr>
        <p:grpSpPr>
          <a:xfrm>
            <a:off x="3344718" y="2863672"/>
            <a:ext cx="6072284" cy="2079219"/>
            <a:chOff x="3431097" y="2738666"/>
            <a:chExt cx="6409189" cy="2079219"/>
          </a:xfrm>
        </p:grpSpPr>
        <p:pic>
          <p:nvPicPr>
            <p:cNvPr id="12" name="그림 11" descr="키보드, 텍스트, 스크린샷, 컴퓨터이(가) 표시된 사진&#10;&#10;자동 생성된 설명">
              <a:extLst>
                <a:ext uri="{FF2B5EF4-FFF2-40B4-BE49-F238E27FC236}">
                  <a16:creationId xmlns:a16="http://schemas.microsoft.com/office/drawing/2014/main" id="{808F8501-2726-3239-E773-ABCBC132838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431097" y="2738666"/>
              <a:ext cx="6409189" cy="2079219"/>
            </a:xfrm>
            <a:prstGeom prst="rect">
              <a:avLst/>
            </a:prstGeom>
          </p:spPr>
        </p:pic>
        <p:sp>
          <p:nvSpPr>
            <p:cNvPr id="13" name="직사각형 12">
              <a:extLst>
                <a:ext uri="{FF2B5EF4-FFF2-40B4-BE49-F238E27FC236}">
                  <a16:creationId xmlns:a16="http://schemas.microsoft.com/office/drawing/2014/main" id="{22BCA6A4-334D-A392-DB1E-A7CC7A5EF9BF}"/>
                </a:ext>
              </a:extLst>
            </p:cNvPr>
            <p:cNvSpPr/>
            <p:nvPr/>
          </p:nvSpPr>
          <p:spPr>
            <a:xfrm>
              <a:off x="5550810" y="3957014"/>
              <a:ext cx="803127" cy="221039"/>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l"/>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스마일게이트</a:t>
              </a:r>
            </a:p>
          </p:txBody>
        </p:sp>
        <p:sp>
          <p:nvSpPr>
            <p:cNvPr id="14" name="직사각형 13">
              <a:extLst>
                <a:ext uri="{FF2B5EF4-FFF2-40B4-BE49-F238E27FC236}">
                  <a16:creationId xmlns:a16="http://schemas.microsoft.com/office/drawing/2014/main" id="{2ECC555C-1714-4FEB-9D4C-2E6FF405D869}"/>
                </a:ext>
              </a:extLst>
            </p:cNvPr>
            <p:cNvSpPr/>
            <p:nvPr/>
          </p:nvSpPr>
          <p:spPr>
            <a:xfrm>
              <a:off x="6518001" y="3971088"/>
              <a:ext cx="859898" cy="206965"/>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위메이드</a:t>
              </a:r>
            </a:p>
          </p:txBody>
        </p:sp>
        <p:sp>
          <p:nvSpPr>
            <p:cNvPr id="15" name="직사각형 14">
              <a:extLst>
                <a:ext uri="{FF2B5EF4-FFF2-40B4-BE49-F238E27FC236}">
                  <a16:creationId xmlns:a16="http://schemas.microsoft.com/office/drawing/2014/main" id="{DD9E21BF-3CE7-2637-272A-A6455FCE7B9A}"/>
                </a:ext>
              </a:extLst>
            </p:cNvPr>
            <p:cNvSpPr/>
            <p:nvPr/>
          </p:nvSpPr>
          <p:spPr>
            <a:xfrm>
              <a:off x="4821272" y="3952125"/>
              <a:ext cx="493558" cy="256738"/>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카카오</a:t>
              </a:r>
              <a:br>
                <a:rPr lang="en-US" altLang="ko-KR"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br>
              <a:r>
                <a:rPr lang="ko-KR" altLang="en-US"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게임즈</a:t>
              </a:r>
            </a:p>
          </p:txBody>
        </p:sp>
        <p:sp>
          <p:nvSpPr>
            <p:cNvPr id="16" name="직사각형 15">
              <a:extLst>
                <a:ext uri="{FF2B5EF4-FFF2-40B4-BE49-F238E27FC236}">
                  <a16:creationId xmlns:a16="http://schemas.microsoft.com/office/drawing/2014/main" id="{0B55BCA5-C0A6-00C0-CAAB-325764C31DD3}"/>
                </a:ext>
              </a:extLst>
            </p:cNvPr>
            <p:cNvSpPr/>
            <p:nvPr/>
          </p:nvSpPr>
          <p:spPr>
            <a:xfrm>
              <a:off x="4901951" y="3494825"/>
              <a:ext cx="493558" cy="221500"/>
            </a:xfrm>
            <a:prstGeom prst="rect">
              <a:avLst/>
            </a:prstGeom>
            <a:solidFill>
              <a:srgbClr val="9BD5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rPr>
                <a:t>펄어비스</a:t>
              </a:r>
            </a:p>
          </p:txBody>
        </p:sp>
      </p:grpSp>
      <p:sp>
        <p:nvSpPr>
          <p:cNvPr id="17" name="사각형: 둥근 모서리 16">
            <a:extLst>
              <a:ext uri="{FF2B5EF4-FFF2-40B4-BE49-F238E27FC236}">
                <a16:creationId xmlns:a16="http://schemas.microsoft.com/office/drawing/2014/main" id="{07775C50-15D1-367D-B92E-224005A5F23C}"/>
              </a:ext>
            </a:extLst>
          </p:cNvPr>
          <p:cNvSpPr/>
          <p:nvPr/>
        </p:nvSpPr>
        <p:spPr>
          <a:xfrm>
            <a:off x="486742" y="5183582"/>
            <a:ext cx="8898184" cy="1025287"/>
          </a:xfrm>
          <a:prstGeom prst="roundRect">
            <a:avLst>
              <a:gd name="adj" fmla="val 0"/>
            </a:avLst>
          </a:prstGeom>
          <a:solidFill>
            <a:srgbClr val="BED2E4">
              <a:alpha val="30196"/>
            </a:srgb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0" marR="0" lvl="0" indent="0" algn="ctr" defTabSz="914400" rtl="0" eaLnBrk="1" fontAlgn="auto" latinLnBrk="0" hangingPunct="0">
              <a:lnSpc>
                <a:spcPct val="120000"/>
              </a:lnSpc>
              <a:spcBef>
                <a:spcPts val="0"/>
              </a:spcBef>
              <a:spcAft>
                <a:spcPts val="0"/>
              </a:spcAft>
              <a:buClrTx/>
              <a:buSzTx/>
              <a:buFontTx/>
              <a:buNone/>
              <a:tabLst/>
              <a:defRPr/>
            </a:pPr>
            <a:endParaRPr kumimoji="0" lang="ko-KR" altLang="en-US" sz="1200" b="1"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2020603020101020101" pitchFamily="18" charset="-127"/>
              <a:ea typeface="KoPub돋움체 Bold" panose="02020603020101020101" pitchFamily="18" charset="-127"/>
              <a:cs typeface="+mn-cs"/>
            </a:endParaRPr>
          </a:p>
        </p:txBody>
      </p:sp>
      <p:sp>
        <p:nvSpPr>
          <p:cNvPr id="18" name="모서리가 둥근 직사각형 43">
            <a:extLst>
              <a:ext uri="{FF2B5EF4-FFF2-40B4-BE49-F238E27FC236}">
                <a16:creationId xmlns:a16="http://schemas.microsoft.com/office/drawing/2014/main" id="{AD0FA6DC-E400-0E36-1001-A81E4043C75C}"/>
              </a:ext>
            </a:extLst>
          </p:cNvPr>
          <p:cNvSpPr/>
          <p:nvPr/>
        </p:nvSpPr>
        <p:spPr>
          <a:xfrm flipH="1">
            <a:off x="567614" y="5231976"/>
            <a:ext cx="8849435" cy="9319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0" indent="-171450" algn="l" defTabSz="914400" rtl="0" eaLnBrk="1" fontAlgn="auto" latinLnBrk="0" hangingPunct="1">
              <a:lnSpc>
                <a:spcPct val="110000"/>
              </a:lnSpc>
              <a:spcBef>
                <a:spcPts val="0"/>
              </a:spcBef>
              <a:spcAft>
                <a:spcPts val="500"/>
              </a:spcAft>
              <a:buClrTx/>
              <a:buSzTx/>
              <a:buFont typeface="Wingdings" panose="05000000000000000000" pitchFamily="2" charset="2"/>
              <a:buChar char="§"/>
              <a:tabLst/>
              <a:defRPr/>
            </a:pP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BTB</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관은 총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896</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개 부스로 구성되어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2022</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년도</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총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847</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개 부스</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에 비해 확대된</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규모로 진행됨</a:t>
            </a:r>
            <a:endPar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endParaRPr>
          </a:p>
          <a:p>
            <a:pPr marL="171450" marR="0" lvl="0" indent="-171450" algn="l" defTabSz="914400" rtl="0" eaLnBrk="1" fontAlgn="auto" latinLnBrk="0" hangingPunct="1">
              <a:lnSpc>
                <a:spcPct val="110000"/>
              </a:lnSpc>
              <a:spcBef>
                <a:spcPts val="0"/>
              </a:spcBef>
              <a:spcAft>
                <a:spcPts val="500"/>
              </a:spcAft>
              <a:buClrTx/>
              <a:buSzTx/>
              <a:buFont typeface="Wingdings" panose="05000000000000000000" pitchFamily="2" charset="2"/>
              <a:buChar char="§"/>
              <a:tabLst/>
              <a:defRPr/>
            </a:pP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위메이드</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카카오게임즈</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스마일게이트</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펄어비스</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등의 게임사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외에도 </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NHN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클라우드</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네이버 클라우드 등의 클라우드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비즈니스 기업과 수퍼톤 등 음성 </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AI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기업</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프라우드넷</a:t>
            </a:r>
            <a:r>
              <a:rPr lang="en-US" altLang="ko-KR"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등 게임 엔진 기업이 참가</a:t>
            </a:r>
            <a:endPar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marR="0" lvl="0" indent="-171450" algn="l" defTabSz="914400" rtl="0" eaLnBrk="1" fontAlgn="auto" latinLnBrk="0" hangingPunct="1">
              <a:lnSpc>
                <a:spcPct val="110000"/>
              </a:lnSpc>
              <a:spcBef>
                <a:spcPts val="0"/>
              </a:spcBef>
              <a:spcAft>
                <a:spcPts val="500"/>
              </a:spcAft>
              <a:buClrTx/>
              <a:buSzTx/>
              <a:buFont typeface="Wingdings" panose="05000000000000000000" pitchFamily="2" charset="2"/>
              <a:buChar char="§"/>
              <a:tabLst/>
              <a:defRPr/>
            </a:pP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부산</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전남</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대전</a:t>
            </a:r>
            <a:r>
              <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대구 등 지자체 및 한국인터넷기업협회 또한 부스를 설치하여 중소형 게임 홍보 및 전시</a:t>
            </a:r>
            <a:endParaRPr kumimoji="0" lang="en-US" altLang="ko-KR" sz="1200" b="0" i="0" u="none" strike="noStrike" kern="1200" cap="none" spc="0" normalizeH="0" baseline="0" noProof="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9" name="TextBox 18">
            <a:extLst>
              <a:ext uri="{FF2B5EF4-FFF2-40B4-BE49-F238E27FC236}">
                <a16:creationId xmlns:a16="http://schemas.microsoft.com/office/drawing/2014/main" id="{58C7EE30-4EE8-5487-6A0E-A14F6FB4A681}"/>
              </a:ext>
            </a:extLst>
          </p:cNvPr>
          <p:cNvSpPr txBox="1"/>
          <p:nvPr/>
        </p:nvSpPr>
        <p:spPr>
          <a:xfrm>
            <a:off x="3344718" y="5027840"/>
            <a:ext cx="414020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G-STAR</a:t>
            </a:r>
            <a:endPar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357633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사람, 실내, 천장이(가) 표시된 사진&#10;&#10;자동 생성된 설명">
            <a:extLst>
              <a:ext uri="{FF2B5EF4-FFF2-40B4-BE49-F238E27FC236}">
                <a16:creationId xmlns:a16="http://schemas.microsoft.com/office/drawing/2014/main" id="{A1BE681A-F61A-B7A3-35A3-0246EEC9D0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476" y="2581414"/>
            <a:ext cx="4295333" cy="322150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네이버 클라우드 </a:t>
            </a:r>
            <a:r>
              <a:rPr lang="en-US" altLang="ko-KR" dirty="0"/>
              <a:t>》 </a:t>
            </a:r>
            <a:r>
              <a:rPr lang="ko-KR" altLang="en-US" dirty="0"/>
              <a:t>게임 산업 내 초거대 </a:t>
            </a:r>
            <a:r>
              <a:rPr lang="en-US" altLang="ko-KR" dirty="0"/>
              <a:t>AI ‘</a:t>
            </a:r>
            <a:r>
              <a:rPr lang="ko-KR" altLang="en-US" dirty="0"/>
              <a:t>하이퍼클로바</a:t>
            </a:r>
            <a:r>
              <a:rPr lang="en-US" altLang="ko-KR" dirty="0"/>
              <a:t>X’</a:t>
            </a:r>
            <a:r>
              <a:rPr lang="ko-KR" altLang="en-US" dirty="0"/>
              <a:t>의 활용성 제시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lgn="just"/>
            <a:r>
              <a:rPr lang="ko-KR" altLang="en-US" dirty="0"/>
              <a:t>네이버 클라우드는 </a:t>
            </a:r>
            <a:r>
              <a:rPr lang="en-US" altLang="ko-KR" dirty="0"/>
              <a:t>BTB</a:t>
            </a:r>
            <a:r>
              <a:rPr lang="ko-KR" altLang="en-US" dirty="0"/>
              <a:t>부스 및 </a:t>
            </a:r>
            <a:r>
              <a:rPr lang="en-US" altLang="ko-KR" dirty="0"/>
              <a:t>G-CON </a:t>
            </a:r>
            <a:r>
              <a:rPr lang="ko-KR" altLang="en-US" dirty="0"/>
              <a:t>내 기조 연설을 통해 자사 초거대 </a:t>
            </a:r>
            <a:r>
              <a:rPr lang="en-US" altLang="ko-KR" dirty="0"/>
              <a:t>AI ‘</a:t>
            </a:r>
            <a:r>
              <a:rPr lang="ko-KR" altLang="en-US" dirty="0"/>
              <a:t>하이퍼클로바</a:t>
            </a:r>
            <a:r>
              <a:rPr lang="en-US" altLang="ko-KR" dirty="0"/>
              <a:t>X’</a:t>
            </a:r>
            <a:r>
              <a:rPr lang="ko-KR" altLang="en-US" dirty="0"/>
              <a:t>의</a:t>
            </a:r>
            <a:r>
              <a:rPr lang="en-US" altLang="ko-KR" dirty="0"/>
              <a:t> </a:t>
            </a:r>
            <a:r>
              <a:rPr lang="ko-KR" altLang="en-US" dirty="0"/>
              <a:t>게임 산업 내 활용 방안을 제시하는 등 인간과 </a:t>
            </a:r>
            <a:r>
              <a:rPr lang="en-US" altLang="ko-KR" dirty="0"/>
              <a:t>AI</a:t>
            </a:r>
            <a:r>
              <a:rPr lang="ko-KR" altLang="en-US" dirty="0"/>
              <a:t>의 협업을 통한 게임 산업 내 혁신을 강조</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235674" y="3092866"/>
            <a:ext cx="4172939" cy="1515660"/>
          </a:xfrm>
          <a:prstGeom prst="rect">
            <a:avLst/>
          </a:prstGeom>
        </p:spPr>
        <p:txBody>
          <a:bodyPr wrap="square" lIns="72000" rIns="72000" anchor="ctr">
            <a:noAutofit/>
          </a:bodyPr>
          <a:lstStyle/>
          <a:p>
            <a:pPr>
              <a:lnSpc>
                <a:spcPct val="110000"/>
              </a:lnSpc>
              <a:spcAft>
                <a:spcPts val="1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네이버 클라우드는 자체 개발한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하이버클로바</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X’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중심의 다양한 전시 부스 운영 </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‘하이퍼클로바</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X</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가 만드는 한 끗 차이</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(PERFECT THE DETAILS with HyperCLOVA X)’</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주제로 게임사들이 직접 ‘하이퍼클로바</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X’</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를 체험해 볼 수 있는 전시 부스 운영</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p>
          <a:p>
            <a:pPr marL="182563" indent="-79375">
              <a:lnSpc>
                <a:spcPct val="110000"/>
              </a:lnSpc>
              <a:spcAft>
                <a:spcPts val="2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BTB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부스에서는 한국어 및 한국 문화에 대한 이해도가 높은 ‘하이퍼클로바</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X’</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활용한 자연스러운 번역</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게임 스토리 구성</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NPC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대화 스크립트 작성 등 게임 비즈니스 혁신 서비스 및 실제 게임 적용 사례 등 소개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2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게임 통합 매니지먼트 플랫폼 ‘게임팟’의 최신 업데이트 내용 등 또한 공개</a:t>
            </a:r>
          </a:p>
          <a:p>
            <a:pPr algn="l"/>
            <a:endParaRPr lang="en-US" altLang="ko-KR" sz="1000" dirty="0">
              <a:solidFill>
                <a:srgbClr val="222222"/>
              </a:solidFill>
              <a:latin typeface="NanumSquareNeo"/>
            </a:endParaRPr>
          </a:p>
          <a:p>
            <a:pPr>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네이버 클라우드 하정우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AI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센터장은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초거대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AI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시대의 컨텐츠 창작 그리고 게임 산업</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의 주제로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G-CON</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기조 연설 진행</a:t>
            </a: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네이버의 초대규모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AI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하이퍼클로바</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X’</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게임</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산업 내 활용 방안 등을 제시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2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생성형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AI</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활용해 게임 스토리 구성을 위한 기획</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원하는 그래픽 구현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배경음악</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(BGM)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작곡 등 게임 제작 전반에 걸쳐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AI</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가 실제 어떻게 활용되는지는 보여줌</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2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또한 자국의 언어와 문화 등에 대한 이해가 높은 초거대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AI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보유의 중요성 및 창작에 있어서 인간과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AI</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의 협업 중요성 또한 강조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grpSp>
        <p:nvGrpSpPr>
          <p:cNvPr id="49" name="그룹 48">
            <a:extLst>
              <a:ext uri="{FF2B5EF4-FFF2-40B4-BE49-F238E27FC236}">
                <a16:creationId xmlns:a16="http://schemas.microsoft.com/office/drawing/2014/main" id="{7AC48F16-4041-4320-84AD-B6503DD87D5C}"/>
              </a:ext>
            </a:extLst>
          </p:cNvPr>
          <p:cNvGrpSpPr/>
          <p:nvPr/>
        </p:nvGrpSpPr>
        <p:grpSpPr>
          <a:xfrm>
            <a:off x="488950" y="2176483"/>
            <a:ext cx="4284000" cy="276837"/>
            <a:chOff x="704850" y="2013298"/>
            <a:chExt cx="4140200" cy="276837"/>
          </a:xfrm>
        </p:grpSpPr>
        <p:sp>
          <p:nvSpPr>
            <p:cNvPr id="50" name="TextBox 49">
              <a:extLst>
                <a:ext uri="{FF2B5EF4-FFF2-40B4-BE49-F238E27FC236}">
                  <a16:creationId xmlns:a16="http://schemas.microsoft.com/office/drawing/2014/main" id="{6625B276-7A53-4CED-A387-3819583298DB}"/>
                </a:ext>
              </a:extLst>
            </p:cNvPr>
            <p:cNvSpPr txBox="1"/>
            <p:nvPr/>
          </p:nvSpPr>
          <p:spPr>
            <a:xfrm>
              <a:off x="704850" y="2046854"/>
              <a:ext cx="222340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네이버 클라우드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BTB</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부스 모습</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5" name="직선 연결선 54">
              <a:extLst>
                <a:ext uri="{FF2B5EF4-FFF2-40B4-BE49-F238E27FC236}">
                  <a16:creationId xmlns:a16="http://schemas.microsoft.com/office/drawing/2014/main" id="{5EF4BFB2-71FE-4163-9B69-4BF1C97E4BA9}"/>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69DBA19-EB8C-49B3-93B7-EDB0F19A33B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3347DF44-840B-4F66-8E45-630166A397D3}"/>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23" name="TextBox 22">
            <a:extLst>
              <a:ext uri="{FF2B5EF4-FFF2-40B4-BE49-F238E27FC236}">
                <a16:creationId xmlns:a16="http://schemas.microsoft.com/office/drawing/2014/main" id="{A0031361-A3D8-49CA-942E-B8F1327CCD1C}"/>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sp>
        <p:nvSpPr>
          <p:cNvPr id="2" name="타원 1">
            <a:extLst>
              <a:ext uri="{FF2B5EF4-FFF2-40B4-BE49-F238E27FC236}">
                <a16:creationId xmlns:a16="http://schemas.microsoft.com/office/drawing/2014/main" id="{631A9CCA-6271-890B-3844-C2EEFACA5148}"/>
              </a:ext>
            </a:extLst>
          </p:cNvPr>
          <p:cNvSpPr/>
          <p:nvPr/>
        </p:nvSpPr>
        <p:spPr>
          <a:xfrm>
            <a:off x="3320157" y="5335128"/>
            <a:ext cx="45719" cy="65208"/>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pic>
        <p:nvPicPr>
          <p:cNvPr id="4" name="그림 3">
            <a:extLst>
              <a:ext uri="{FF2B5EF4-FFF2-40B4-BE49-F238E27FC236}">
                <a16:creationId xmlns:a16="http://schemas.microsoft.com/office/drawing/2014/main" id="{756F4A01-3A05-959C-A294-75BA9A26156D}"/>
              </a:ext>
            </a:extLst>
          </p:cNvPr>
          <p:cNvPicPr>
            <a:picLocks noChangeAspect="1"/>
          </p:cNvPicPr>
          <p:nvPr/>
        </p:nvPicPr>
        <p:blipFill>
          <a:blip r:embed="rId4"/>
          <a:stretch>
            <a:fillRect/>
          </a:stretch>
        </p:blipFill>
        <p:spPr>
          <a:xfrm>
            <a:off x="2648247" y="5361742"/>
            <a:ext cx="42676" cy="67062"/>
          </a:xfrm>
          <a:prstGeom prst="rect">
            <a:avLst/>
          </a:prstGeom>
        </p:spPr>
      </p:pic>
    </p:spTree>
    <p:extLst>
      <p:ext uri="{BB962C8B-B14F-4D97-AF65-F5344CB8AC3E}">
        <p14:creationId xmlns:p14="http://schemas.microsoft.com/office/powerpoint/2010/main" val="4107651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의류, 실내, 텍스트, 벽이(가) 표시된 사진&#10;&#10;자동 생성된 설명">
            <a:extLst>
              <a:ext uri="{FF2B5EF4-FFF2-40B4-BE49-F238E27FC236}">
                <a16:creationId xmlns:a16="http://schemas.microsoft.com/office/drawing/2014/main" id="{1D198164-BAE5-4220-8CEB-993390C1F1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572" y="2574378"/>
            <a:ext cx="4284000" cy="3213001"/>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833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NHN </a:t>
            </a:r>
            <a:r>
              <a:rPr lang="ko-KR" altLang="en-US" dirty="0"/>
              <a:t>클라우드 </a:t>
            </a:r>
            <a:r>
              <a:rPr lang="en-US" altLang="ko-KR" dirty="0"/>
              <a:t>》 </a:t>
            </a:r>
            <a:r>
              <a:rPr lang="ko-KR" altLang="en-US" dirty="0"/>
              <a:t>서버 엔진 </a:t>
            </a:r>
            <a:r>
              <a:rPr lang="en-US" altLang="ko-KR" dirty="0"/>
              <a:t>‘</a:t>
            </a:r>
            <a:r>
              <a:rPr lang="ko-KR" altLang="en-US" dirty="0"/>
              <a:t>게임엔빌</a:t>
            </a:r>
            <a:r>
              <a:rPr lang="en-US" altLang="ko-KR" dirty="0"/>
              <a:t>’</a:t>
            </a:r>
            <a:r>
              <a:rPr lang="ko-KR" altLang="en-US" dirty="0"/>
              <a:t> 및 보안 솔루션 </a:t>
            </a:r>
            <a:r>
              <a:rPr lang="en-US" altLang="ko-KR" dirty="0"/>
              <a:t>‘NHN</a:t>
            </a:r>
            <a:r>
              <a:rPr lang="ko-KR" altLang="en-US" dirty="0"/>
              <a:t>앱가드</a:t>
            </a:r>
            <a:r>
              <a:rPr lang="en-US" altLang="ko-KR" dirty="0"/>
              <a:t>’ </a:t>
            </a:r>
            <a:r>
              <a:rPr lang="ko-KR" altLang="en-US" dirty="0"/>
              <a:t>소개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NHN </a:t>
            </a:r>
            <a:r>
              <a:rPr lang="ko-KR" altLang="en-US" dirty="0"/>
              <a:t>클라우드는 </a:t>
            </a:r>
            <a:r>
              <a:rPr lang="en-US" altLang="ko-KR" dirty="0"/>
              <a:t>BTB</a:t>
            </a:r>
            <a:r>
              <a:rPr lang="ko-KR" altLang="en-US" dirty="0"/>
              <a:t>관에서 자사의 서버 엔진 </a:t>
            </a:r>
            <a:r>
              <a:rPr lang="en-US" altLang="ko-KR" dirty="0"/>
              <a:t>‘</a:t>
            </a:r>
            <a:r>
              <a:rPr lang="ko-KR" altLang="en-US" dirty="0"/>
              <a:t>게임엔빌</a:t>
            </a:r>
            <a:r>
              <a:rPr lang="en-US" altLang="ko-KR" dirty="0"/>
              <a:t>’</a:t>
            </a:r>
            <a:r>
              <a:rPr lang="ko-KR" altLang="en-US" dirty="0"/>
              <a:t>과 모바일 앱 보안 솔루션 </a:t>
            </a:r>
            <a:r>
              <a:rPr lang="en-US" altLang="ko-KR" dirty="0"/>
              <a:t>‘NHN</a:t>
            </a:r>
            <a:r>
              <a:rPr lang="ko-KR" altLang="en-US" dirty="0"/>
              <a:t>앱가드</a:t>
            </a:r>
            <a:r>
              <a:rPr lang="en-US" altLang="ko-KR" dirty="0"/>
              <a:t>’</a:t>
            </a:r>
            <a:r>
              <a:rPr lang="ko-KR" altLang="en-US" dirty="0"/>
              <a:t>를 소개하여</a:t>
            </a:r>
            <a:r>
              <a:rPr lang="en-US" altLang="ko-KR" dirty="0"/>
              <a:t>, </a:t>
            </a:r>
            <a:r>
              <a:rPr lang="ko-KR" altLang="en-US" dirty="0"/>
              <a:t>특히 중소규모 개발사의 게임 서버 구축 니즈 및 높아지고 있는 사이버 보안 니즈에 대응</a:t>
            </a:r>
            <a:endParaRPr lang="en-US" altLang="ko-KR" dirty="0"/>
          </a:p>
        </p:txBody>
      </p:sp>
      <p:sp>
        <p:nvSpPr>
          <p:cNvPr id="26" name="TextBox 25">
            <a:extLst>
              <a:ext uri="{FF2B5EF4-FFF2-40B4-BE49-F238E27FC236}">
                <a16:creationId xmlns:a16="http://schemas.microsoft.com/office/drawing/2014/main" id="{9BF7F549-74B7-4990-A564-E33528AE3487}"/>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sp>
        <p:nvSpPr>
          <p:cNvPr id="27" name="TextBox 26">
            <a:extLst>
              <a:ext uri="{FF2B5EF4-FFF2-40B4-BE49-F238E27FC236}">
                <a16:creationId xmlns:a16="http://schemas.microsoft.com/office/drawing/2014/main" id="{03A3F2F4-30D2-459B-8F7D-7C45BAE89B8F}"/>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grpSp>
        <p:nvGrpSpPr>
          <p:cNvPr id="31" name="그룹 30">
            <a:extLst>
              <a:ext uri="{FF2B5EF4-FFF2-40B4-BE49-F238E27FC236}">
                <a16:creationId xmlns:a16="http://schemas.microsoft.com/office/drawing/2014/main" id="{3504CC53-93E4-479A-A8C2-01B729F379C1}"/>
              </a:ext>
            </a:extLst>
          </p:cNvPr>
          <p:cNvGrpSpPr/>
          <p:nvPr/>
        </p:nvGrpSpPr>
        <p:grpSpPr>
          <a:xfrm>
            <a:off x="488950" y="2176483"/>
            <a:ext cx="4284000" cy="276837"/>
            <a:chOff x="704850" y="2013298"/>
            <a:chExt cx="4140200" cy="276837"/>
          </a:xfrm>
        </p:grpSpPr>
        <p:sp>
          <p:nvSpPr>
            <p:cNvPr id="32" name="TextBox 31">
              <a:extLst>
                <a:ext uri="{FF2B5EF4-FFF2-40B4-BE49-F238E27FC236}">
                  <a16:creationId xmlns:a16="http://schemas.microsoft.com/office/drawing/2014/main" id="{94089ED7-D610-4D57-9B05-7B9D12B0E928}"/>
                </a:ext>
              </a:extLst>
            </p:cNvPr>
            <p:cNvSpPr txBox="1"/>
            <p:nvPr/>
          </p:nvSpPr>
          <p:spPr>
            <a:xfrm>
              <a:off x="704850" y="2046854"/>
              <a:ext cx="210256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NHN</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클라우드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BTB</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 부스 모습</a:t>
              </a:r>
            </a:p>
          </p:txBody>
        </p:sp>
        <p:cxnSp>
          <p:nvCxnSpPr>
            <p:cNvPr id="33" name="직선 연결선 32">
              <a:extLst>
                <a:ext uri="{FF2B5EF4-FFF2-40B4-BE49-F238E27FC236}">
                  <a16:creationId xmlns:a16="http://schemas.microsoft.com/office/drawing/2014/main" id="{CD096701-6BE9-412C-8ECB-5EE22ECEBCC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EA0FE08B-D97D-498E-A3B2-6D47485666C9}"/>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E3245976-1CCB-AACB-68BB-27DB8CCCAD93}"/>
              </a:ext>
            </a:extLst>
          </p:cNvPr>
          <p:cNvSpPr/>
          <p:nvPr/>
        </p:nvSpPr>
        <p:spPr>
          <a:xfrm>
            <a:off x="5235674" y="3092866"/>
            <a:ext cx="4172939" cy="1515660"/>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NHN</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은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2023</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BTB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부스를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통해 자사의</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게임 서버 엔진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게임앤빌</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과 모바일 앱 보안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솔루션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‘NHN</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앱가드</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를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홍보</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게임 서버 개발 및 서버 인프라 운영의 편의성 향상을 도모하는 자사의 게임 엔진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게임엔빌</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소개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2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NHN</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은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2017</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년부터 자바 기반의 게임앤빌을 개발해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한게임 포커</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한게임 섯다</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등 자사 게임들에 적용했으며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외부 공개 이후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2023</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4</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월부터 유료로 서비스 전환</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2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특히 게임앤빌 활용을 통해 인력이 부족한 중소규모 개발사도 서버 구축 부담을 줄이고 게임 개발에 집중할 수 있다는 점을 강조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03188">
              <a:lnSpc>
                <a:spcPct val="110000"/>
              </a:lnSpc>
              <a:spcAft>
                <a:spcPts val="200"/>
              </a:spcAft>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한편</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높아지고 있는 사이버 보안에 대한 수요에 대응하기 위해 개발한 모바일 앱 보안 솔루션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‘NHN</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앱가드</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확대된 기능에 대해서도 소개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2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NHN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앱가드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는 클라우드 기반으로 안드로이드와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iOS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모바일 앱의 부정행위 탐지와 보안위협 대응을 제공하는 보호 서비스</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
        <p:nvSpPr>
          <p:cNvPr id="2" name="타원 1">
            <a:extLst>
              <a:ext uri="{FF2B5EF4-FFF2-40B4-BE49-F238E27FC236}">
                <a16:creationId xmlns:a16="http://schemas.microsoft.com/office/drawing/2014/main" id="{65AEAC91-540C-09AB-2496-EDA33ACFC130}"/>
              </a:ext>
            </a:extLst>
          </p:cNvPr>
          <p:cNvSpPr/>
          <p:nvPr/>
        </p:nvSpPr>
        <p:spPr>
          <a:xfrm>
            <a:off x="3491607" y="4779381"/>
            <a:ext cx="45719" cy="65208"/>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1844160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 G-STAR 2023 </a:t>
            </a:r>
            <a:r>
              <a:rPr lang="ko-KR" altLang="en-US" dirty="0"/>
              <a:t>개요</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kern="1200" dirty="0">
                <a:ln>
                  <a:solidFill>
                    <a:prstClr val="white">
                      <a:lumMod val="75000"/>
                      <a:alpha val="0"/>
                    </a:prstClr>
                  </a:solidFill>
                </a:ln>
                <a:solidFill>
                  <a:srgbClr val="00338D"/>
                </a:solidFill>
              </a:rPr>
              <a:t>역대 최대 규모로 전시 구성한 </a:t>
            </a:r>
            <a:r>
              <a:rPr lang="en-US" altLang="ko-KR" kern="1200" dirty="0">
                <a:ln>
                  <a:solidFill>
                    <a:prstClr val="white">
                      <a:lumMod val="75000"/>
                      <a:alpha val="0"/>
                    </a:prstClr>
                  </a:solidFill>
                </a:ln>
                <a:solidFill>
                  <a:srgbClr val="00338D"/>
                </a:solidFill>
              </a:rPr>
              <a:t>G-STAR 2023</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r>
              <a:rPr lang="ko-KR" altLang="en-US" dirty="0">
                <a:ln>
                  <a:solidFill>
                    <a:prstClr val="white">
                      <a:lumMod val="75000"/>
                      <a:alpha val="0"/>
                    </a:prstClr>
                  </a:solidFill>
                </a:ln>
                <a:latin typeface="+mn-ea"/>
                <a:ea typeface="+mn-ea"/>
              </a:rPr>
              <a:t>국제게임전시회 </a:t>
            </a:r>
            <a:r>
              <a:rPr lang="en-US" altLang="ko-KR" dirty="0">
                <a:ln>
                  <a:solidFill>
                    <a:prstClr val="white">
                      <a:lumMod val="75000"/>
                      <a:alpha val="0"/>
                    </a:prstClr>
                  </a:solidFill>
                </a:ln>
                <a:latin typeface="+mn-ea"/>
                <a:ea typeface="+mn-ea"/>
              </a:rPr>
              <a:t>G-STAR(</a:t>
            </a:r>
            <a:r>
              <a:rPr lang="ko-KR" altLang="en-US" dirty="0">
                <a:ln>
                  <a:solidFill>
                    <a:prstClr val="white">
                      <a:lumMod val="75000"/>
                      <a:alpha val="0"/>
                    </a:prstClr>
                  </a:solidFill>
                </a:ln>
                <a:latin typeface="+mn-ea"/>
                <a:ea typeface="+mn-ea"/>
              </a:rPr>
              <a:t>지스타</a:t>
            </a:r>
            <a:r>
              <a:rPr lang="en-US" altLang="ko-KR" dirty="0">
                <a:ln>
                  <a:solidFill>
                    <a:prstClr val="white">
                      <a:lumMod val="75000"/>
                      <a:alpha val="0"/>
                    </a:prstClr>
                  </a:solidFill>
                </a:ln>
                <a:latin typeface="+mn-ea"/>
                <a:ea typeface="+mn-ea"/>
              </a:rPr>
              <a:t>, Game Show &amp; Trade, All Round)</a:t>
            </a:r>
            <a:r>
              <a:rPr lang="ko-KR" altLang="en-US" dirty="0">
                <a:ln>
                  <a:solidFill>
                    <a:prstClr val="white">
                      <a:lumMod val="75000"/>
                      <a:alpha val="0"/>
                    </a:prstClr>
                  </a:solidFill>
                </a:ln>
                <a:latin typeface="+mn-ea"/>
                <a:ea typeface="+mn-ea"/>
              </a:rPr>
              <a:t>는 전 세계 게임 트렌드를 한 눈에 볼 수 있는 국내 최대 게임 전시회로 </a:t>
            </a:r>
            <a:r>
              <a:rPr lang="en-US" altLang="ko-KR" dirty="0">
                <a:ln>
                  <a:solidFill>
                    <a:prstClr val="white">
                      <a:lumMod val="75000"/>
                      <a:alpha val="0"/>
                    </a:prstClr>
                  </a:solidFill>
                </a:ln>
                <a:latin typeface="+mn-ea"/>
                <a:ea typeface="+mn-ea"/>
              </a:rPr>
              <a:t>2023</a:t>
            </a:r>
            <a:r>
              <a:rPr lang="ko-KR" altLang="en-US" dirty="0">
                <a:ln>
                  <a:solidFill>
                    <a:prstClr val="white">
                      <a:lumMod val="75000"/>
                      <a:alpha val="0"/>
                    </a:prstClr>
                  </a:solidFill>
                </a:ln>
                <a:latin typeface="+mn-ea"/>
                <a:ea typeface="+mn-ea"/>
              </a:rPr>
              <a:t>년 </a:t>
            </a:r>
            <a:r>
              <a:rPr lang="en-US" altLang="ko-KR" dirty="0">
                <a:ln>
                  <a:solidFill>
                    <a:prstClr val="white">
                      <a:lumMod val="75000"/>
                      <a:alpha val="0"/>
                    </a:prstClr>
                  </a:solidFill>
                </a:ln>
                <a:latin typeface="+mn-ea"/>
                <a:ea typeface="+mn-ea"/>
              </a:rPr>
              <a:t>11</a:t>
            </a:r>
            <a:r>
              <a:rPr lang="ko-KR" altLang="en-US" dirty="0">
                <a:ln>
                  <a:solidFill>
                    <a:prstClr val="white">
                      <a:lumMod val="75000"/>
                      <a:alpha val="0"/>
                    </a:prstClr>
                  </a:solidFill>
                </a:ln>
                <a:latin typeface="+mn-ea"/>
                <a:ea typeface="+mn-ea"/>
              </a:rPr>
              <a:t>월 </a:t>
            </a:r>
            <a:r>
              <a:rPr lang="en-US" altLang="ko-KR" dirty="0">
                <a:ln>
                  <a:solidFill>
                    <a:prstClr val="white">
                      <a:lumMod val="75000"/>
                      <a:alpha val="0"/>
                    </a:prstClr>
                  </a:solidFill>
                </a:ln>
                <a:latin typeface="+mn-ea"/>
                <a:ea typeface="+mn-ea"/>
              </a:rPr>
              <a:t>16</a:t>
            </a:r>
            <a:r>
              <a:rPr lang="ko-KR" altLang="en-US" dirty="0">
                <a:ln>
                  <a:solidFill>
                    <a:prstClr val="white">
                      <a:lumMod val="75000"/>
                      <a:alpha val="0"/>
                    </a:prstClr>
                  </a:solidFill>
                </a:ln>
                <a:latin typeface="+mn-ea"/>
                <a:ea typeface="+mn-ea"/>
              </a:rPr>
              <a:t>일</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목</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부터 </a:t>
            </a:r>
            <a:r>
              <a:rPr lang="en-US" altLang="ko-KR" dirty="0">
                <a:ln>
                  <a:solidFill>
                    <a:prstClr val="white">
                      <a:lumMod val="75000"/>
                      <a:alpha val="0"/>
                    </a:prstClr>
                  </a:solidFill>
                </a:ln>
                <a:latin typeface="+mn-ea"/>
                <a:ea typeface="+mn-ea"/>
              </a:rPr>
              <a:t>19</a:t>
            </a:r>
            <a:r>
              <a:rPr lang="ko-KR" altLang="en-US" dirty="0">
                <a:ln>
                  <a:solidFill>
                    <a:prstClr val="white">
                      <a:lumMod val="75000"/>
                      <a:alpha val="0"/>
                    </a:prstClr>
                  </a:solidFill>
                </a:ln>
                <a:latin typeface="+mn-ea"/>
                <a:ea typeface="+mn-ea"/>
              </a:rPr>
              <a:t>일</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일</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까지 </a:t>
            </a:r>
            <a:r>
              <a:rPr lang="en-US" altLang="ko-KR" dirty="0">
                <a:ln>
                  <a:solidFill>
                    <a:prstClr val="white">
                      <a:lumMod val="75000"/>
                      <a:alpha val="0"/>
                    </a:prstClr>
                  </a:solidFill>
                </a:ln>
                <a:latin typeface="+mn-ea"/>
                <a:ea typeface="+mn-ea"/>
              </a:rPr>
              <a:t>4</a:t>
            </a:r>
            <a:r>
              <a:rPr lang="ko-KR" altLang="en-US" dirty="0">
                <a:ln>
                  <a:solidFill>
                    <a:prstClr val="white">
                      <a:lumMod val="75000"/>
                      <a:alpha val="0"/>
                    </a:prstClr>
                  </a:solidFill>
                </a:ln>
                <a:latin typeface="+mn-ea"/>
                <a:ea typeface="+mn-ea"/>
              </a:rPr>
              <a:t>일간 부산 벡스코</a:t>
            </a:r>
            <a:r>
              <a:rPr lang="en-US" altLang="ko-KR" dirty="0">
                <a:ln>
                  <a:solidFill>
                    <a:prstClr val="white">
                      <a:lumMod val="75000"/>
                      <a:alpha val="0"/>
                    </a:prstClr>
                  </a:solidFill>
                </a:ln>
                <a:latin typeface="+mn-ea"/>
                <a:ea typeface="+mn-ea"/>
              </a:rPr>
              <a:t>(BEXCO)</a:t>
            </a:r>
            <a:r>
              <a:rPr lang="ko-KR" altLang="en-US" dirty="0">
                <a:ln>
                  <a:solidFill>
                    <a:prstClr val="white">
                      <a:lumMod val="75000"/>
                      <a:alpha val="0"/>
                    </a:prstClr>
                  </a:solidFill>
                </a:ln>
                <a:latin typeface="+mn-ea"/>
                <a:ea typeface="+mn-ea"/>
              </a:rPr>
              <a:t>에서 개최</a:t>
            </a:r>
          </a:p>
        </p:txBody>
      </p:sp>
      <p:graphicFrame>
        <p:nvGraphicFramePr>
          <p:cNvPr id="5" name="표 3">
            <a:extLst>
              <a:ext uri="{FF2B5EF4-FFF2-40B4-BE49-F238E27FC236}">
                <a16:creationId xmlns:a16="http://schemas.microsoft.com/office/drawing/2014/main" id="{FE0908CE-2C4C-6C18-891B-3A0EDBAC1A8C}"/>
              </a:ext>
            </a:extLst>
          </p:cNvPr>
          <p:cNvGraphicFramePr>
            <a:graphicFrameLocks noGrp="1"/>
          </p:cNvGraphicFramePr>
          <p:nvPr>
            <p:extLst>
              <p:ext uri="{D42A27DB-BD31-4B8C-83A1-F6EECF244321}">
                <p14:modId xmlns:p14="http://schemas.microsoft.com/office/powerpoint/2010/main" val="2780348262"/>
              </p:ext>
            </p:extLst>
          </p:nvPr>
        </p:nvGraphicFramePr>
        <p:xfrm>
          <a:off x="497427" y="2404136"/>
          <a:ext cx="4569871" cy="3514074"/>
        </p:xfrm>
        <a:graphic>
          <a:graphicData uri="http://schemas.openxmlformats.org/drawingml/2006/table">
            <a:tbl>
              <a:tblPr firstRow="1" bandRow="1">
                <a:tableStyleId>{21E4AEA4-8DFA-4A89-87EB-49C32662AFE0}</a:tableStyleId>
              </a:tblPr>
              <a:tblGrid>
                <a:gridCol w="824839">
                  <a:extLst>
                    <a:ext uri="{9D8B030D-6E8A-4147-A177-3AD203B41FA5}">
                      <a16:colId xmlns:a16="http://schemas.microsoft.com/office/drawing/2014/main" val="3120593174"/>
                    </a:ext>
                  </a:extLst>
                </a:gridCol>
                <a:gridCol w="3745032">
                  <a:extLst>
                    <a:ext uri="{9D8B030D-6E8A-4147-A177-3AD203B41FA5}">
                      <a16:colId xmlns:a16="http://schemas.microsoft.com/office/drawing/2014/main" val="2023698503"/>
                    </a:ext>
                  </a:extLst>
                </a:gridCol>
              </a:tblGrid>
              <a:tr h="470303">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기간</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[BTC] 2023.11.16(</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목</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 11.19(</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일</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4</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일간</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indent="0" latinLnBrk="0">
                        <a:lnSpc>
                          <a:spcPct val="110000"/>
                        </a:lnSpc>
                        <a:spcBef>
                          <a:spcPts val="3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[BTB]</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2023.11.16(</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목</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 11.18(</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토</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3</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일간 </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2093868"/>
                  </a:ext>
                </a:extLst>
              </a:tr>
              <a:tr h="470303">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장소</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BEXCO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전시장</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indent="0" latinLnBrk="0">
                        <a:lnSpc>
                          <a:spcPct val="110000"/>
                        </a:lnSpc>
                        <a:spcBef>
                          <a:spcPts val="3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온라인</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지스타</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TV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채널</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30273587"/>
                  </a:ext>
                </a:extLst>
              </a:tr>
              <a:tr h="209662">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주최</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한국게임산업협회</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35832"/>
                  </a:ext>
                </a:extLst>
              </a:tr>
              <a:tr h="209662">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주관</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지스타조직위원회</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부산정보산업진흥원</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50159500"/>
                  </a:ext>
                </a:extLst>
              </a:tr>
              <a:tr h="209662">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후원</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문화체육관광부</a:t>
                      </a: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2981081"/>
                  </a:ext>
                </a:extLst>
              </a:tr>
              <a:tr h="209662">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슬로건</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Expand</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Your Horizons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당신의 시야를 넓혀라</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4918025"/>
                  </a:ext>
                </a:extLst>
              </a:tr>
              <a:tr h="1676735">
                <a:tc>
                  <a:txBody>
                    <a:bodyPr/>
                    <a:lstStyle/>
                    <a:p>
                      <a:pPr algn="ctr" latinLnBrk="0"/>
                      <a:r>
                        <a:rPr kumimoji="0" lang="ko-KR" altLang="en-US" sz="1200" b="1"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프로그램</a:t>
                      </a:r>
                    </a:p>
                  </a:txBody>
                  <a:tcPr marT="0" marB="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latinLnBrk="0">
                        <a:lnSpc>
                          <a:spcPct val="100000"/>
                        </a:lnSpc>
                        <a:spcBef>
                          <a:spcPts val="1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[BTC] </a:t>
                      </a:r>
                    </a:p>
                    <a:p>
                      <a:pPr marL="171450" indent="-171450" latinLnBrk="0">
                        <a:lnSpc>
                          <a:spcPct val="100000"/>
                        </a:lnSpc>
                        <a:spcBef>
                          <a:spcPts val="100"/>
                        </a:spcBef>
                        <a:spcAft>
                          <a:spcPts val="0"/>
                        </a:spcAft>
                        <a:buFontTx/>
                        <a:buChar char="-"/>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게임전시 관람</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신작게임 체험</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이벤트 참여</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indent="-171450" latinLnBrk="0">
                        <a:lnSpc>
                          <a:spcPct val="100000"/>
                        </a:lnSpc>
                        <a:spcBef>
                          <a:spcPts val="100"/>
                        </a:spcBef>
                        <a:spcAft>
                          <a:spcPts val="0"/>
                        </a:spcAft>
                        <a:buFontTx/>
                        <a:buChar char="-"/>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온라인</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지스타</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TV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채널 운영</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indent="0" latinLnBrk="0">
                        <a:lnSpc>
                          <a:spcPct val="100000"/>
                        </a:lnSpc>
                        <a:spcBef>
                          <a:spcPts val="1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[BTB] </a:t>
                      </a:r>
                    </a:p>
                    <a:p>
                      <a:pPr marL="171450" indent="-171450" latinLnBrk="0">
                        <a:lnSpc>
                          <a:spcPct val="100000"/>
                        </a:lnSpc>
                        <a:spcBef>
                          <a:spcPts val="100"/>
                        </a:spcBef>
                        <a:spcAft>
                          <a:spcPts val="0"/>
                        </a:spcAft>
                        <a:buFontTx/>
                        <a:buChar char="-"/>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온라인</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지스타 라이브 비즈 매칭</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indent="-171450" latinLnBrk="0">
                        <a:lnSpc>
                          <a:spcPct val="100000"/>
                        </a:lnSpc>
                        <a:spcBef>
                          <a:spcPts val="100"/>
                        </a:spcBef>
                        <a:spcAft>
                          <a:spcPts val="0"/>
                        </a:spcAft>
                        <a:buFontTx/>
                        <a:buChar char="-"/>
                      </a:pP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오프라인</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기업 비즈니스 상담관</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해외국가관</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네트워크 라운지</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비즈매칭 시스템</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0" indent="0" latinLnBrk="0">
                        <a:lnSpc>
                          <a:spcPct val="100000"/>
                        </a:lnSpc>
                        <a:spcBef>
                          <a:spcPts val="100"/>
                        </a:spcBef>
                        <a:spcAft>
                          <a:spcPts val="0"/>
                        </a:spcAft>
                        <a:buFont typeface="Arial" panose="020B0604020202020204" pitchFamily="34" charset="0"/>
                        <a:buNone/>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부대행사</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p>
                    <a:p>
                      <a:pPr marL="171450" indent="-171450" latinLnBrk="0">
                        <a:lnSpc>
                          <a:spcPct val="100000"/>
                        </a:lnSpc>
                        <a:spcBef>
                          <a:spcPts val="100"/>
                        </a:spcBef>
                        <a:spcAft>
                          <a:spcPts val="0"/>
                        </a:spcAft>
                        <a:buFontTx/>
                        <a:buChar char="-"/>
                      </a:pP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G-CON,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게임대상</a:t>
                      </a:r>
                      <a:r>
                        <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서브컬처 게임 페스티벌 등</a:t>
                      </a:r>
                      <a:endParaRPr kumimoji="0" lang="en-US" altLang="ko-KR" sz="12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0" marB="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12849474"/>
                  </a:ext>
                </a:extLst>
              </a:tr>
            </a:tbl>
          </a:graphicData>
        </a:graphic>
      </p:graphicFrame>
      <p:sp>
        <p:nvSpPr>
          <p:cNvPr id="7" name="사각형: 둥근 모서리 6">
            <a:extLst>
              <a:ext uri="{FF2B5EF4-FFF2-40B4-BE49-F238E27FC236}">
                <a16:creationId xmlns:a16="http://schemas.microsoft.com/office/drawing/2014/main" id="{C4AD716E-BD72-0E32-A7F5-C85C78F71C2B}"/>
              </a:ext>
            </a:extLst>
          </p:cNvPr>
          <p:cNvSpPr/>
          <p:nvPr/>
        </p:nvSpPr>
        <p:spPr>
          <a:xfrm>
            <a:off x="5453117" y="1986561"/>
            <a:ext cx="3660947" cy="3924297"/>
          </a:xfrm>
          <a:prstGeom prst="roundRect">
            <a:avLst>
              <a:gd name="adj" fmla="val 0"/>
            </a:avLst>
          </a:prstGeom>
          <a:solidFill>
            <a:srgbClr val="BED2E4">
              <a:alpha val="30196"/>
            </a:srgbClr>
          </a:solid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hangingPunct="0">
              <a:lnSpc>
                <a:spcPct val="120000"/>
              </a:lnSpc>
            </a:pPr>
            <a:endParaRPr lang="ko-KR" altLang="en-US" sz="1200" b="1" dirty="0">
              <a:ln>
                <a:solidFill>
                  <a:schemeClr val="bg1">
                    <a:lumMod val="75000"/>
                    <a:alpha val="0"/>
                  </a:schemeClr>
                </a:solidFill>
              </a:ln>
              <a:solidFill>
                <a:schemeClr val="bg1"/>
              </a:solidFill>
              <a:latin typeface="KoPub돋움체 Bold" panose="02020603020101020101" pitchFamily="18" charset="-127"/>
              <a:ea typeface="KoPub돋움체 Bold" panose="02020603020101020101" pitchFamily="18" charset="-127"/>
            </a:endParaRPr>
          </a:p>
        </p:txBody>
      </p:sp>
      <p:grpSp>
        <p:nvGrpSpPr>
          <p:cNvPr id="9" name="그룹 8">
            <a:extLst>
              <a:ext uri="{FF2B5EF4-FFF2-40B4-BE49-F238E27FC236}">
                <a16:creationId xmlns:a16="http://schemas.microsoft.com/office/drawing/2014/main" id="{A024AE49-86AA-1C5A-2A87-C21921B26BAD}"/>
              </a:ext>
            </a:extLst>
          </p:cNvPr>
          <p:cNvGrpSpPr/>
          <p:nvPr/>
        </p:nvGrpSpPr>
        <p:grpSpPr>
          <a:xfrm>
            <a:off x="488951" y="1984108"/>
            <a:ext cx="4578348" cy="276837"/>
            <a:chOff x="704850" y="2013298"/>
            <a:chExt cx="4140200" cy="276837"/>
          </a:xfrm>
        </p:grpSpPr>
        <p:sp>
          <p:nvSpPr>
            <p:cNvPr id="15" name="TextBox 14">
              <a:extLst>
                <a:ext uri="{FF2B5EF4-FFF2-40B4-BE49-F238E27FC236}">
                  <a16:creationId xmlns:a16="http://schemas.microsoft.com/office/drawing/2014/main" id="{509ADF48-9E52-629C-61CA-C180FBCF8B63}"/>
                </a:ext>
              </a:extLst>
            </p:cNvPr>
            <p:cNvSpPr txBox="1"/>
            <p:nvPr/>
          </p:nvSpPr>
          <p:spPr>
            <a:xfrm>
              <a:off x="704850" y="2046854"/>
              <a:ext cx="2703766"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국제게임전시회</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(G-STAR) 2023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행사 개요</a:t>
              </a:r>
            </a:p>
          </p:txBody>
        </p:sp>
        <p:cxnSp>
          <p:nvCxnSpPr>
            <p:cNvPr id="16" name="직선 연결선 15">
              <a:extLst>
                <a:ext uri="{FF2B5EF4-FFF2-40B4-BE49-F238E27FC236}">
                  <a16:creationId xmlns:a16="http://schemas.microsoft.com/office/drawing/2014/main" id="{1308A8DF-AE7C-3926-6FF2-877E61420683}"/>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8BED0DAF-0ACB-D42B-E0B8-1560FEB1A70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115D424-1732-0724-0A3F-7946371A1450}"/>
              </a:ext>
            </a:extLst>
          </p:cNvPr>
          <p:cNvSpPr txBox="1"/>
          <p:nvPr/>
        </p:nvSpPr>
        <p:spPr>
          <a:xfrm>
            <a:off x="497427" y="6015403"/>
            <a:ext cx="8526236" cy="138499"/>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a:t>
            </a:r>
            <a:r>
              <a:rPr lang="en-US" altLang="ko-KR" sz="900" dirty="0">
                <a:solidFill>
                  <a:schemeClr val="tx1">
                    <a:lumMod val="50000"/>
                    <a:lumOff val="50000"/>
                  </a:schemeClr>
                </a:solidFill>
                <a:latin typeface="KoPub돋움체 Medium" panose="02020603020101020101" pitchFamily="18" charset="-127"/>
                <a:ea typeface="KoPub돋움체 Medium" panose="02020603020101020101" pitchFamily="18" charset="-127"/>
              </a:rPr>
              <a:t>: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G-STAR,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경제연구원</a:t>
            </a:r>
          </a:p>
        </p:txBody>
      </p:sp>
      <p:sp>
        <p:nvSpPr>
          <p:cNvPr id="19" name="TextBox 18">
            <a:extLst>
              <a:ext uri="{FF2B5EF4-FFF2-40B4-BE49-F238E27FC236}">
                <a16:creationId xmlns:a16="http://schemas.microsoft.com/office/drawing/2014/main" id="{BD8816E4-D3F9-E6EE-17E3-2EFD67898887}"/>
              </a:ext>
            </a:extLst>
          </p:cNvPr>
          <p:cNvSpPr txBox="1"/>
          <p:nvPr/>
        </p:nvSpPr>
        <p:spPr>
          <a:xfrm>
            <a:off x="5527298" y="2080141"/>
            <a:ext cx="3541189" cy="504823"/>
          </a:xfrm>
          <a:prstGeom prst="rect">
            <a:avLst/>
          </a:prstGeom>
          <a:solidFill>
            <a:schemeClr val="bg1"/>
          </a:solidFill>
          <a:ln w="9525">
            <a:solidFill>
              <a:srgbClr val="D0DEEC"/>
            </a:solidFill>
          </a:ln>
          <a:effectLst/>
        </p:spPr>
        <p:txBody>
          <a:bodyPr wrap="square" lIns="144000" tIns="0" rIns="144000" bIns="0" anchor="ctr">
            <a:no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lvl="0">
              <a:lnSpc>
                <a:spcPct val="110000"/>
              </a:lnSpc>
              <a:defRPr/>
            </a:pPr>
            <a:r>
              <a:rPr lang="en-US" altLang="ko-KR"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42</a:t>
            </a:r>
            <a:r>
              <a:rPr lang="ko-KR" altLang="en-US"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개국 </a:t>
            </a:r>
            <a:r>
              <a:rPr lang="en-US" altLang="ko-KR"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1,037</a:t>
            </a:r>
            <a:r>
              <a:rPr lang="ko-KR" altLang="en-US"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개 기업이 참가하여 역대 최대 규모인 </a:t>
            </a:r>
            <a:r>
              <a:rPr lang="en-US" altLang="ko-KR"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3,328</a:t>
            </a:r>
            <a:r>
              <a:rPr lang="ko-KR" altLang="en-US"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개 부스로 구성 </a:t>
            </a:r>
          </a:p>
        </p:txBody>
      </p:sp>
      <p:sp>
        <p:nvSpPr>
          <p:cNvPr id="20" name="모서리가 둥근 직사각형 43">
            <a:extLst>
              <a:ext uri="{FF2B5EF4-FFF2-40B4-BE49-F238E27FC236}">
                <a16:creationId xmlns:a16="http://schemas.microsoft.com/office/drawing/2014/main" id="{40E17B43-C5A1-10D3-779E-2F39FA5139B0}"/>
              </a:ext>
            </a:extLst>
          </p:cNvPr>
          <p:cNvSpPr/>
          <p:nvPr/>
        </p:nvSpPr>
        <p:spPr>
          <a:xfrm flipH="1">
            <a:off x="5549445" y="4680583"/>
            <a:ext cx="3601901" cy="10709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indent="-171450">
              <a:lnSpc>
                <a:spcPct val="110000"/>
              </a:lnSpc>
              <a:spcAft>
                <a:spcPts val="500"/>
              </a:spcAft>
              <a:buFont typeface="Wingdings" panose="05000000000000000000" pitchFamily="2" charset="2"/>
              <a:buChar char="§"/>
              <a:defRPr/>
            </a:pP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부대행사인 국제 게임 컨퍼런스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G-CON 2023</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은 콘솔</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AI,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리메이크</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인디</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블록체인 등에 대한 총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3</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개의 트랙</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41</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개 세션으로 구성</a:t>
            </a:r>
            <a:endPar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endParaRPr>
          </a:p>
          <a:p>
            <a:pPr marL="171450" indent="-171450">
              <a:lnSpc>
                <a:spcPct val="110000"/>
              </a:lnSpc>
              <a:spcAft>
                <a:spcPts val="500"/>
              </a:spcAft>
              <a:buFont typeface="Wingdings" panose="05000000000000000000" pitchFamily="2" charset="2"/>
              <a:buChar char="§"/>
              <a:defRPr/>
            </a:pP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일본 유명 게임 디렉터 미카미 신지 등 게임 업계 유명 연사 다수 참여</a:t>
            </a:r>
            <a:endPar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23" name="모서리가 둥근 직사각형 43">
            <a:extLst>
              <a:ext uri="{FF2B5EF4-FFF2-40B4-BE49-F238E27FC236}">
                <a16:creationId xmlns:a16="http://schemas.microsoft.com/office/drawing/2014/main" id="{9856ABCE-BCA5-B2A4-3A68-86517DCA55F3}"/>
              </a:ext>
            </a:extLst>
          </p:cNvPr>
          <p:cNvSpPr/>
          <p:nvPr/>
        </p:nvSpPr>
        <p:spPr>
          <a:xfrm flipH="1">
            <a:off x="5552697" y="2619656"/>
            <a:ext cx="3458635" cy="127413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indent="-171450">
              <a:lnSpc>
                <a:spcPct val="110000"/>
              </a:lnSpc>
              <a:spcAft>
                <a:spcPts val="500"/>
              </a:spcAft>
              <a:buFont typeface="Wingdings" panose="05000000000000000000" pitchFamily="2" charset="2"/>
              <a:buChar char="§"/>
              <a:defRPr/>
            </a:pP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총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3,328</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(BTC</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관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2,432</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BTB</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관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896</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로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2022</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년</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총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2,947</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BTC</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관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2,100</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BTB</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관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847</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대비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300</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부스 이상 확대</a:t>
            </a:r>
            <a:endPar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endParaRPr>
          </a:p>
          <a:p>
            <a:pPr marL="171450" indent="-171450">
              <a:lnSpc>
                <a:spcPct val="110000"/>
              </a:lnSpc>
              <a:spcAft>
                <a:spcPts val="500"/>
              </a:spcAft>
              <a:buFont typeface="Wingdings" panose="05000000000000000000" pitchFamily="2" charset="2"/>
              <a:buChar char="§"/>
              <a:defRPr/>
            </a:pP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인디 게임 기업의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BTB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미팅 등을 지원하는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인디쇼케이스</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를 포함하여 </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서브컬처 게임 페스티벌</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‘FC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프로 페스티벌</a:t>
            </a:r>
            <a:r>
              <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 </a:t>
            </a:r>
            <a:r>
              <a:rPr lang="ko-KR" altLang="en-US"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rPr>
              <a:t>등 다양한 이벤트 구성 </a:t>
            </a:r>
            <a:endParaRPr lang="en-US" altLang="ko-KR" sz="1200" dirty="0">
              <a:ln>
                <a:solidFill>
                  <a:prstClr val="white">
                    <a:lumMod val="65000"/>
                    <a:alpha val="0"/>
                  </a:prstClr>
                </a:solidFill>
              </a:ln>
              <a:solidFill>
                <a:schemeClr val="tx1"/>
              </a:solidFill>
              <a:latin typeface="KoPub돋움체 Medium" panose="00000600000000000000" pitchFamily="2" charset="-127"/>
              <a:ea typeface="KoPub돋움체 Medium" panose="00000600000000000000" pitchFamily="2" charset="-127"/>
            </a:endParaRPr>
          </a:p>
        </p:txBody>
      </p:sp>
      <p:sp>
        <p:nvSpPr>
          <p:cNvPr id="27" name="TextBox 26">
            <a:extLst>
              <a:ext uri="{FF2B5EF4-FFF2-40B4-BE49-F238E27FC236}">
                <a16:creationId xmlns:a16="http://schemas.microsoft.com/office/drawing/2014/main" id="{6D9B0837-AE93-E1DC-1D6F-A03094AC913A}"/>
              </a:ext>
            </a:extLst>
          </p:cNvPr>
          <p:cNvSpPr txBox="1"/>
          <p:nvPr/>
        </p:nvSpPr>
        <p:spPr>
          <a:xfrm>
            <a:off x="5526343" y="4136831"/>
            <a:ext cx="3541189" cy="504823"/>
          </a:xfrm>
          <a:prstGeom prst="rect">
            <a:avLst/>
          </a:prstGeom>
          <a:solidFill>
            <a:schemeClr val="bg1"/>
          </a:solidFill>
          <a:ln w="9525">
            <a:solidFill>
              <a:srgbClr val="D0DEEC"/>
            </a:solidFill>
          </a:ln>
          <a:effectLst/>
        </p:spPr>
        <p:txBody>
          <a:bodyPr wrap="square" lIns="144000" tIns="0" rIns="144000" bIns="0" anchor="ctr">
            <a:noAutofit/>
          </a:bodyPr>
          <a:lstStyle>
            <a:defPPr>
              <a:defRPr lang="en-US"/>
            </a:defPPr>
            <a:lvl1pPr eaLnBrk="0" fontAlgn="base" hangingPunct="0">
              <a:lnSpc>
                <a:spcPct val="130000"/>
              </a:lnSpc>
              <a:spcBef>
                <a:spcPct val="0"/>
              </a:spcBef>
              <a:spcAft>
                <a:spcPct val="0"/>
              </a:spcAft>
              <a:buClr>
                <a:srgbClr val="7D0900"/>
              </a:buClr>
              <a:defRPr sz="1500" b="1" kern="0">
                <a:solidFill>
                  <a:srgbClr val="000000"/>
                </a:solidFill>
                <a:ea typeface="맑은 고딕" panose="020B0503020000020004" pitchFamily="50" charset="-127"/>
                <a:cs typeface="Arial" panose="020B0604020202020204" pitchFamily="34" charset="0"/>
              </a:defRPr>
            </a:lvl1pPr>
          </a:lstStyle>
          <a:p>
            <a:pPr lvl="0">
              <a:lnSpc>
                <a:spcPct val="110000"/>
              </a:lnSpc>
              <a:defRPr/>
            </a:pPr>
            <a:r>
              <a:rPr lang="ko-KR" altLang="en-US"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국제 게임</a:t>
            </a:r>
            <a:r>
              <a:rPr lang="en-US" altLang="ko-KR"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 </a:t>
            </a:r>
            <a:r>
              <a:rPr lang="ko-KR" altLang="en-US"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컨퍼런스 </a:t>
            </a:r>
            <a:r>
              <a:rPr lang="en-US" altLang="ko-KR"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G-CON x IGC</a:t>
            </a:r>
            <a:r>
              <a:rPr lang="ko-KR" altLang="en-US" sz="1200" kern="1200" dirty="0">
                <a:ln>
                  <a:solidFill>
                    <a:prstClr val="white">
                      <a:lumMod val="65000"/>
                      <a:alpha val="0"/>
                    </a:prst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mn-cs"/>
              </a:rPr>
              <a:t>에 역대 최다 연사로 구성</a:t>
            </a:r>
            <a:endParaRPr lang="ko-KR" altLang="en-US" sz="1200" b="0" kern="1200" dirty="0">
              <a:ln>
                <a:solidFill>
                  <a:prstClr val="white">
                    <a:lumMod val="65000"/>
                    <a:alpha val="0"/>
                  </a:prstClr>
                </a:solidFill>
              </a:ln>
              <a:solidFill>
                <a:srgbClr val="FF0000"/>
              </a:solidFill>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993510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 실내, 사람, 벽이(가) 표시된 사진&#10;&#10;자동 생성된 설명">
            <a:extLst>
              <a:ext uri="{FF2B5EF4-FFF2-40B4-BE49-F238E27FC236}">
                <a16:creationId xmlns:a16="http://schemas.microsoft.com/office/drawing/2014/main" id="{70E87BBB-B764-FDCD-C124-6D3C0E1332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545" y="2574377"/>
            <a:ext cx="4279404" cy="3209552"/>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60668"/>
            <a:ext cx="4284663" cy="3714419"/>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카카오게임즈 </a:t>
            </a:r>
            <a:r>
              <a:rPr lang="en-US" altLang="ko-KR" dirty="0"/>
              <a:t>》 BTB </a:t>
            </a:r>
            <a:r>
              <a:rPr lang="ko-KR" altLang="en-US" dirty="0"/>
              <a:t>비즈니스 위주의 참여</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카카오게임즈는 예년과 달리 신작 게임 시연을 위한 별도의 부스를 마련하지는 않고 </a:t>
            </a:r>
            <a:r>
              <a:rPr lang="en-US" altLang="ko-KR" dirty="0"/>
              <a:t>BTB</a:t>
            </a:r>
            <a:r>
              <a:rPr lang="ko-KR" altLang="en-US" dirty="0"/>
              <a:t>관에서의 비즈니스 미팅 중심으로 참여</a:t>
            </a:r>
            <a:r>
              <a:rPr lang="en-US" altLang="ko-KR" dirty="0"/>
              <a:t>. </a:t>
            </a:r>
            <a:r>
              <a:rPr lang="ko-KR" altLang="en-US" dirty="0"/>
              <a:t>한편</a:t>
            </a:r>
            <a:r>
              <a:rPr lang="en-US" altLang="ko-KR" dirty="0"/>
              <a:t>, </a:t>
            </a:r>
            <a:r>
              <a:rPr lang="ko-KR" altLang="en-US" dirty="0"/>
              <a:t>카카오게임즈의 꾸준한 사회공헌 노력 등이 높게 평가받아 </a:t>
            </a:r>
            <a:r>
              <a:rPr lang="en-US" altLang="ko-KR" dirty="0"/>
              <a:t>‘2023 </a:t>
            </a:r>
            <a:r>
              <a:rPr lang="ko-KR" altLang="en-US" dirty="0"/>
              <a:t>대한민국 게임대상</a:t>
            </a:r>
            <a:r>
              <a:rPr lang="en-US" altLang="ko-KR" dirty="0"/>
              <a:t>’</a:t>
            </a:r>
            <a:r>
              <a:rPr lang="ko-KR" altLang="en-US" dirty="0"/>
              <a:t>에서 사회공헌상 수상</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305989" y="3708880"/>
            <a:ext cx="3937412" cy="940546"/>
          </a:xfrm>
          <a:prstGeom prst="rect">
            <a:avLst/>
          </a:prstGeom>
        </p:spPr>
        <p:txBody>
          <a:bodyPr wrap="square" lIns="72000" rIns="72000" anchor="ctr">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카카오게임즈는 예년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와 달리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 2023</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에서는 게임 시연을 위한 별도의 부스를 마련하지 않음</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카카오게임즈는 작년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G-STAR 2022 BTC</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관에서 여러 신작 게임을 시연한 것과 달리</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G-STAR 2023</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에서는 게임 시연을 위한 별도의 부스를 차리지 않고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BTB</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관에 기업 대상 부스만 마련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한편</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사회공헌 측면에서의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수행한 다양한 활동의 공로를 인정받아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G-STAR 2023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개막 하루 전에 열린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‘2023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대한민국 게임대상</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사회공헌상 수상</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대한민국 게임대상</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에서 사회공헌상은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3</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이상 게임업계에서 활발히 사회공헌 활동을 펼친 기업에게 수여됨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카카오게임즈는 지역사회에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4D VR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게임 버스 등을 통한 게임문화 체험 기회를 제공하는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찾아가는 프렌즈게임 랜드</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캠페인 등 게임 사각지대 해소에 주목하여 사회공헌 사업을 지속해온 점을 높게 평가받아 수상함</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endPar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3" name="TextBox 22">
            <a:extLst>
              <a:ext uri="{FF2B5EF4-FFF2-40B4-BE49-F238E27FC236}">
                <a16:creationId xmlns:a16="http://schemas.microsoft.com/office/drawing/2014/main" id="{C8FFBAF6-8864-4156-B6B0-84C5F2F813D2}"/>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24" name="TextBox 23">
            <a:extLst>
              <a:ext uri="{FF2B5EF4-FFF2-40B4-BE49-F238E27FC236}">
                <a16:creationId xmlns:a16="http://schemas.microsoft.com/office/drawing/2014/main" id="{39AD4CB9-48AD-4D2F-913D-AE248A8A2D24}"/>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grpSp>
        <p:nvGrpSpPr>
          <p:cNvPr id="25" name="그룹 24">
            <a:extLst>
              <a:ext uri="{FF2B5EF4-FFF2-40B4-BE49-F238E27FC236}">
                <a16:creationId xmlns:a16="http://schemas.microsoft.com/office/drawing/2014/main" id="{6462B32E-482A-4351-930A-542728A0D74A}"/>
              </a:ext>
            </a:extLst>
          </p:cNvPr>
          <p:cNvGrpSpPr/>
          <p:nvPr/>
        </p:nvGrpSpPr>
        <p:grpSpPr>
          <a:xfrm>
            <a:off x="488950" y="2176483"/>
            <a:ext cx="4283998" cy="276837"/>
            <a:chOff x="704850" y="2013298"/>
            <a:chExt cx="4140200" cy="276837"/>
          </a:xfrm>
        </p:grpSpPr>
        <p:sp>
          <p:nvSpPr>
            <p:cNvPr id="26" name="TextBox 25">
              <a:extLst>
                <a:ext uri="{FF2B5EF4-FFF2-40B4-BE49-F238E27FC236}">
                  <a16:creationId xmlns:a16="http://schemas.microsoft.com/office/drawing/2014/main" id="{58E0269D-0EF5-4244-A094-1B3CFFD10470}"/>
                </a:ext>
              </a:extLst>
            </p:cNvPr>
            <p:cNvSpPr txBox="1"/>
            <p:nvPr/>
          </p:nvSpPr>
          <p:spPr>
            <a:xfrm>
              <a:off x="704850" y="2046854"/>
              <a:ext cx="2130455"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카카오게임즈의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BTB</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관 부스 모습</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7" name="직선 연결선 26">
              <a:extLst>
                <a:ext uri="{FF2B5EF4-FFF2-40B4-BE49-F238E27FC236}">
                  <a16:creationId xmlns:a16="http://schemas.microsoft.com/office/drawing/2014/main" id="{73038B15-D652-4041-B517-6B17BC51E907}"/>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FBFB964-2612-4EE7-86C3-68BFD75A1F1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946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벽, 예술, 사람, 실내이(가) 표시된 사진&#10;&#10;자동 생성된 설명">
            <a:extLst>
              <a:ext uri="{FF2B5EF4-FFF2-40B4-BE49-F238E27FC236}">
                <a16:creationId xmlns:a16="http://schemas.microsoft.com/office/drawing/2014/main" id="{D6DE696C-5CB4-8BF3-67CA-FD5C823278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827" y="2569781"/>
            <a:ext cx="4273123" cy="3204842"/>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펄어비스 </a:t>
            </a:r>
            <a:r>
              <a:rPr lang="en-US" altLang="ko-KR" dirty="0"/>
              <a:t>》 </a:t>
            </a:r>
            <a:r>
              <a:rPr lang="ko-KR" altLang="en-US" dirty="0"/>
              <a:t>신작</a:t>
            </a:r>
            <a:r>
              <a:rPr lang="en-US" altLang="ko-KR" dirty="0"/>
              <a:t> ‘</a:t>
            </a:r>
            <a:r>
              <a:rPr lang="ko-KR" altLang="en-US" dirty="0"/>
              <a:t>붉은사막</a:t>
            </a:r>
            <a:r>
              <a:rPr lang="en-US" altLang="ko-KR" dirty="0"/>
              <a:t>’ </a:t>
            </a:r>
            <a:r>
              <a:rPr lang="ko-KR" altLang="en-US" dirty="0"/>
              <a:t>글로벌 파트너사 대상 시연 행사 진행</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펄어비스에서 개발 중인 </a:t>
            </a:r>
            <a:r>
              <a:rPr lang="en-US" altLang="ko-KR" dirty="0"/>
              <a:t>PC </a:t>
            </a:r>
            <a:r>
              <a:rPr lang="ko-KR" altLang="en-US" dirty="0"/>
              <a:t>콘솔 </a:t>
            </a:r>
            <a:r>
              <a:rPr lang="en-US" altLang="ko-KR" dirty="0"/>
              <a:t>AAA</a:t>
            </a:r>
            <a:r>
              <a:rPr lang="ko-KR" altLang="en-US" dirty="0"/>
              <a:t>급 기대작 </a:t>
            </a:r>
            <a:r>
              <a:rPr lang="en-US" altLang="ko-KR" dirty="0"/>
              <a:t>‘</a:t>
            </a:r>
            <a:r>
              <a:rPr lang="ko-KR" altLang="en-US" dirty="0"/>
              <a:t>붉은사막</a:t>
            </a:r>
            <a:r>
              <a:rPr lang="en-US" altLang="ko-KR" dirty="0"/>
              <a:t>’</a:t>
            </a:r>
            <a:r>
              <a:rPr lang="ko-KR" altLang="en-US" dirty="0"/>
              <a:t>의 시연회를 글로벌 파트너사 대상으로 진행하며 개발 진행 현황을 홍보하였으며</a:t>
            </a:r>
            <a:r>
              <a:rPr lang="en-US" altLang="ko-KR" dirty="0"/>
              <a:t>, G-CON</a:t>
            </a:r>
            <a:r>
              <a:rPr lang="ko-KR" altLang="en-US" dirty="0"/>
              <a:t>에서 전작 </a:t>
            </a:r>
            <a:r>
              <a:rPr lang="en-US" altLang="ko-KR" dirty="0"/>
              <a:t>‘</a:t>
            </a:r>
            <a:r>
              <a:rPr lang="ko-KR" altLang="en-US" dirty="0"/>
              <a:t>검은사막</a:t>
            </a:r>
            <a:r>
              <a:rPr lang="en-US" altLang="ko-KR" dirty="0"/>
              <a:t>’</a:t>
            </a:r>
            <a:r>
              <a:rPr lang="ko-KR" altLang="en-US" dirty="0"/>
              <a:t>의 최근 업데이트 내용 등을 발표</a:t>
            </a:r>
            <a:r>
              <a:rPr lang="en-US" altLang="ko-KR" dirty="0"/>
              <a:t> </a:t>
            </a:r>
          </a:p>
        </p:txBody>
      </p:sp>
      <p:sp>
        <p:nvSpPr>
          <p:cNvPr id="24" name="TextBox 23">
            <a:extLst>
              <a:ext uri="{FF2B5EF4-FFF2-40B4-BE49-F238E27FC236}">
                <a16:creationId xmlns:a16="http://schemas.microsoft.com/office/drawing/2014/main" id="{80B13E61-F3F3-4959-8325-BD35F5B43A8E}"/>
              </a:ext>
            </a:extLst>
          </p:cNvPr>
          <p:cNvSpPr txBox="1"/>
          <p:nvPr/>
        </p:nvSpPr>
        <p:spPr>
          <a:xfrm>
            <a:off x="5132388" y="5841066"/>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5" name="TextBox 24">
            <a:extLst>
              <a:ext uri="{FF2B5EF4-FFF2-40B4-BE49-F238E27FC236}">
                <a16:creationId xmlns:a16="http://schemas.microsoft.com/office/drawing/2014/main" id="{2032C730-18D0-4355-9451-9A33CA511C81}"/>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pSp>
        <p:nvGrpSpPr>
          <p:cNvPr id="26" name="그룹 25">
            <a:extLst>
              <a:ext uri="{FF2B5EF4-FFF2-40B4-BE49-F238E27FC236}">
                <a16:creationId xmlns:a16="http://schemas.microsoft.com/office/drawing/2014/main" id="{1B41E91C-73F1-4E1F-8495-F69B19487A2A}"/>
              </a:ext>
            </a:extLst>
          </p:cNvPr>
          <p:cNvGrpSpPr/>
          <p:nvPr/>
        </p:nvGrpSpPr>
        <p:grpSpPr>
          <a:xfrm>
            <a:off x="488950" y="2176483"/>
            <a:ext cx="4284000" cy="276837"/>
            <a:chOff x="704850" y="2013298"/>
            <a:chExt cx="4140200" cy="276837"/>
          </a:xfrm>
        </p:grpSpPr>
        <p:sp>
          <p:nvSpPr>
            <p:cNvPr id="27" name="TextBox 26">
              <a:extLst>
                <a:ext uri="{FF2B5EF4-FFF2-40B4-BE49-F238E27FC236}">
                  <a16:creationId xmlns:a16="http://schemas.microsoft.com/office/drawing/2014/main" id="{DBE44AFD-15EC-4939-AF10-E98357FADAEB}"/>
                </a:ext>
              </a:extLst>
            </p:cNvPr>
            <p:cNvSpPr txBox="1"/>
            <p:nvPr/>
          </p:nvSpPr>
          <p:spPr>
            <a:xfrm>
              <a:off x="704850" y="2046854"/>
              <a:ext cx="333232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글로벌 파트너사 대상 펄어비스 </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붉은사막</a:t>
              </a:r>
              <a:r>
                <a:rPr lang="en-US" altLang="ko-KR"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시연 부스</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31" name="직선 연결선 30">
              <a:extLst>
                <a:ext uri="{FF2B5EF4-FFF2-40B4-BE49-F238E27FC236}">
                  <a16:creationId xmlns:a16="http://schemas.microsoft.com/office/drawing/2014/main" id="{9864FD80-1248-4F23-AC54-71571EAC58F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45AFB2E0-7B71-4178-AC51-89E2CD9D7F0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EBB9F5E0-1D82-96DF-216A-EF51B5568ACC}"/>
              </a:ext>
            </a:extLst>
          </p:cNvPr>
          <p:cNvSpPr/>
          <p:nvPr/>
        </p:nvSpPr>
        <p:spPr>
          <a:xfrm>
            <a:off x="5233233" y="3299034"/>
            <a:ext cx="4172939" cy="1515660"/>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펄어비스는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BTB</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관에서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PC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콘솔 오픈월드 액션 어드벤처 장르 신작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붉은사막</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개발 현황을 글로벌 파트너사 대상으로 시연</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fontAlgn="auto">
              <a:lnSpc>
                <a:spcPct val="110000"/>
              </a:lnSpc>
              <a:spcBef>
                <a:spcPts val="0"/>
              </a:spcBef>
              <a:spcAft>
                <a:spcPts val="100"/>
              </a:spcAft>
              <a:buClrTx/>
              <a:buSzTx/>
              <a:buFont typeface="Arial" panose="020B0604020202020204" pitchFamily="34" charset="0"/>
              <a:buChar char="•"/>
              <a:tabLst/>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PC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콘솔 게임으로 개발되고 있는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AAA</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급 타이틀 신작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붉은사막</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영상과 플레이를 시연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marR="0" lvl="0" indent="-79375" fontAlgn="auto">
              <a:lnSpc>
                <a:spcPct val="110000"/>
              </a:lnSpc>
              <a:spcBef>
                <a:spcPts val="0"/>
              </a:spcBef>
              <a:spcAft>
                <a:spcPts val="100"/>
              </a:spcAft>
              <a:buClrTx/>
              <a:buSzTx/>
              <a:buFont typeface="KoPub돋움체 Medium" panose="02020603020101020101" pitchFamily="18" charset="-127"/>
              <a:buChar char="-"/>
              <a:tabLst/>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붉은사막</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은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2020</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12</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월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더 게임 어워드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통해 인게임 영상이 첫 공개된 이후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2023</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년 게임스컴 등 게임 전시회에서 영상이 공개된 바 있으며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AAA</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급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PC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콘솔 시장을 목표로 하고 있음</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붉은사막</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은 광활한 파이웰 대륙에서 생존을 위해 싸우는 용병들의 이야기를 사실적인 캐릭터와 스토리로 그려냄</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펄어버스 관계자가 직접 게임을 조작하며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붉은사막</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세계관을 보여주는 영상과 플레이 시연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03188">
              <a:lnSpc>
                <a:spcPct val="110000"/>
              </a:lnSpc>
              <a:spcAft>
                <a:spcPts val="100"/>
              </a:spcAft>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한편</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펄어버스 주재상 게임디자인 실장은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G-CON</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아침의 나라</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개발기</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를 주제로 펄어비스의 흥행작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검은사막</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 최근 업데이트된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아침의 나라</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개발기 등을 공유</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펄어비스의 주재상 게임디자인 실장은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G-CON</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강연을 통해 글로벌 출시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8</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주년을 맞은 흥행작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검은 사막</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에 올해 초 업데이트된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아침의 나라</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설정</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연출 등의 개발기를 공유</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또한 향후 서울 지역이 등장하는 ‘황해도 편’을 추가할 계획이라고 발표 </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p:txBody>
      </p:sp>
      <p:sp>
        <p:nvSpPr>
          <p:cNvPr id="2" name="타원 1">
            <a:extLst>
              <a:ext uri="{FF2B5EF4-FFF2-40B4-BE49-F238E27FC236}">
                <a16:creationId xmlns:a16="http://schemas.microsoft.com/office/drawing/2014/main" id="{C7EAC618-3777-956C-8F0F-81C312E822E4}"/>
              </a:ext>
            </a:extLst>
          </p:cNvPr>
          <p:cNvSpPr/>
          <p:nvPr/>
        </p:nvSpPr>
        <p:spPr>
          <a:xfrm flipV="1">
            <a:off x="640457" y="4287238"/>
            <a:ext cx="51693"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2898100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의류, 사람, 사람들이(가) 표시된 사진&#10;&#10;자동 생성된 설명">
            <a:extLst>
              <a:ext uri="{FF2B5EF4-FFF2-40B4-BE49-F238E27FC236}">
                <a16:creationId xmlns:a16="http://schemas.microsoft.com/office/drawing/2014/main" id="{F3C63D8F-8850-6E05-2230-5E888C2DF305}"/>
              </a:ext>
            </a:extLst>
          </p:cNvPr>
          <p:cNvPicPr>
            <a:picLocks noChangeAspect="1"/>
          </p:cNvPicPr>
          <p:nvPr/>
        </p:nvPicPr>
        <p:blipFill>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488949" y="2574534"/>
            <a:ext cx="4284000" cy="3213000"/>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a:spcAft>
                <a:spcPts val="300"/>
              </a:spcAft>
              <a:defRPr/>
            </a:pPr>
            <a:endParaRPr lang="ko-KR" altLang="en-US" sz="9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수퍼톤 </a:t>
            </a:r>
            <a:r>
              <a:rPr lang="en-US" altLang="ko-KR" dirty="0"/>
              <a:t>》 </a:t>
            </a:r>
            <a:r>
              <a:rPr lang="ko-KR" altLang="en-US" dirty="0"/>
              <a:t>신규 출시 예정인 음성 </a:t>
            </a:r>
            <a:r>
              <a:rPr lang="en-US" altLang="ko-KR" dirty="0"/>
              <a:t>AI </a:t>
            </a:r>
            <a:r>
              <a:rPr lang="ko-KR" altLang="en-US" dirty="0"/>
              <a:t>기술 선보이며 게임 산업과의 접점 확대  </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음성 </a:t>
            </a:r>
            <a:r>
              <a:rPr lang="en-US" altLang="ko-KR" dirty="0"/>
              <a:t>AI </a:t>
            </a:r>
            <a:r>
              <a:rPr lang="ko-KR" altLang="en-US" dirty="0"/>
              <a:t>기업 수퍼톤은 게임 산업과 접목될 수 있는 신규 출시 예정 기술인 </a:t>
            </a:r>
            <a:r>
              <a:rPr lang="en-US" altLang="ko-KR" dirty="0"/>
              <a:t>‘</a:t>
            </a:r>
            <a:r>
              <a:rPr lang="ko-KR" altLang="en-US" dirty="0"/>
              <a:t>프로젝트 스크린플레이</a:t>
            </a:r>
            <a:r>
              <a:rPr lang="en-US" altLang="ko-KR" dirty="0"/>
              <a:t>’, ‘</a:t>
            </a:r>
            <a:r>
              <a:rPr lang="ko-KR" altLang="en-US" dirty="0"/>
              <a:t>프로젝트 시프트</a:t>
            </a:r>
            <a:r>
              <a:rPr lang="en-US" altLang="ko-KR" dirty="0"/>
              <a:t>’</a:t>
            </a:r>
            <a:r>
              <a:rPr lang="ko-KR" altLang="en-US" dirty="0"/>
              <a:t>를 선보이며 비즈니스 확장에 나섬</a:t>
            </a:r>
            <a:endParaRPr lang="en-US" altLang="ko-KR" dirty="0"/>
          </a:p>
        </p:txBody>
      </p:sp>
      <p:sp>
        <p:nvSpPr>
          <p:cNvPr id="24" name="TextBox 23">
            <a:extLst>
              <a:ext uri="{FF2B5EF4-FFF2-40B4-BE49-F238E27FC236}">
                <a16:creationId xmlns:a16="http://schemas.microsoft.com/office/drawing/2014/main" id="{80B13E61-F3F3-4959-8325-BD35F5B43A8E}"/>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25" name="TextBox 24">
            <a:extLst>
              <a:ext uri="{FF2B5EF4-FFF2-40B4-BE49-F238E27FC236}">
                <a16:creationId xmlns:a16="http://schemas.microsoft.com/office/drawing/2014/main" id="{2032C730-18D0-4355-9451-9A33CA511C81}"/>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grpSp>
        <p:nvGrpSpPr>
          <p:cNvPr id="26" name="그룹 25">
            <a:extLst>
              <a:ext uri="{FF2B5EF4-FFF2-40B4-BE49-F238E27FC236}">
                <a16:creationId xmlns:a16="http://schemas.microsoft.com/office/drawing/2014/main" id="{1B41E91C-73F1-4E1F-8495-F69B19487A2A}"/>
              </a:ext>
            </a:extLst>
          </p:cNvPr>
          <p:cNvGrpSpPr/>
          <p:nvPr/>
        </p:nvGrpSpPr>
        <p:grpSpPr>
          <a:xfrm>
            <a:off x="488950" y="2176483"/>
            <a:ext cx="4284000" cy="276837"/>
            <a:chOff x="704850" y="2013298"/>
            <a:chExt cx="4140200" cy="276837"/>
          </a:xfrm>
        </p:grpSpPr>
        <p:sp>
          <p:nvSpPr>
            <p:cNvPr id="27" name="TextBox 26">
              <a:extLst>
                <a:ext uri="{FF2B5EF4-FFF2-40B4-BE49-F238E27FC236}">
                  <a16:creationId xmlns:a16="http://schemas.microsoft.com/office/drawing/2014/main" id="{DBE44AFD-15EC-4939-AF10-E98357FADAEB}"/>
                </a:ext>
              </a:extLst>
            </p:cNvPr>
            <p:cNvSpPr txBox="1"/>
            <p:nvPr/>
          </p:nvSpPr>
          <p:spPr>
            <a:xfrm>
              <a:off x="704850" y="2046854"/>
              <a:ext cx="403720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수퍼톤의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프로젝트 스크린플레이</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프로젝트 시프트</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 </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시연 모습</a:t>
              </a:r>
            </a:p>
          </p:txBody>
        </p:sp>
        <p:cxnSp>
          <p:nvCxnSpPr>
            <p:cNvPr id="31" name="직선 연결선 30">
              <a:extLst>
                <a:ext uri="{FF2B5EF4-FFF2-40B4-BE49-F238E27FC236}">
                  <a16:creationId xmlns:a16="http://schemas.microsoft.com/office/drawing/2014/main" id="{9864FD80-1248-4F23-AC54-71571EAC58F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45AFB2E0-7B71-4178-AC51-89E2CD9D7F0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B3E71D4F-6F89-E76A-A296-0076ADCD171F}"/>
              </a:ext>
            </a:extLst>
          </p:cNvPr>
          <p:cNvSpPr/>
          <p:nvPr/>
        </p:nvSpPr>
        <p:spPr>
          <a:xfrm>
            <a:off x="5235674" y="3260646"/>
            <a:ext cx="4172939" cy="1515660"/>
          </a:xfrm>
          <a:prstGeom prst="rect">
            <a:avLst/>
          </a:prstGeom>
        </p:spPr>
        <p:txBody>
          <a:bodyPr wrap="square" lIns="72000" rIns="72000" anchor="ctr">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음성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AI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기업 수퍼톤은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BTB</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관에서 게임 산업과 접목될 수 있는 신규 출시 예정 음성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AI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기술을 선보이며</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비즈니스 확장에 나섬</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국내 엔터테인먼트회사 하이브</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(HYBE)</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의 자회사인 음성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AI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기업 수퍼톤은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2024</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년 출시 예정인 ‘프로젝트 스크린플레이</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(Screenplay)’,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프로젝트 시프트</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(Shift)’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등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2</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종의 신규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AI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음성기술을 시연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프로젝트 스크린플레이</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는 텍스트를 음성으로 변환하는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TTS(Text to Speech)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기술 기반의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AI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음성 서비스로</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게임 캐릭터 대사의 텍스트를 입력하여 캐릭터 목소리를 직접 디자인할 수 있다는 점 등을 강조</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또한 풍부한 감정표현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지연 없는 실시간 대사 구현 등을 강점으로 소개</a:t>
            </a: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프로젝트 시프트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는 게임 유저와 캐릭터의 목소리 조합 비율을 조정하고</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목소리 표현을 자유롭게 생성하여</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실시간으로 대화를 나눌 수 있는 기술</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기존 하이브에서 공개한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미드낫</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프로젝트에서도 활용된 바 있는 음성 실시간 변환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'RTVC(</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리얼타임 보이스 컨버전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기술 기반</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수퍼톤은 </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AI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기술이 게임 제작 및 사용자 게임 플레이 환경에 어떻게 적용될 수 있는지 제시하며</a:t>
            </a:r>
            <a:r>
              <a:rPr lang="en-US" altLang="ko-KR"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rPr>
              <a:t>게임 산업으로의 비즈니스 확장 모색</a:t>
            </a:r>
          </a:p>
        </p:txBody>
      </p:sp>
      <p:sp>
        <p:nvSpPr>
          <p:cNvPr id="2" name="타원 1">
            <a:extLst>
              <a:ext uri="{FF2B5EF4-FFF2-40B4-BE49-F238E27FC236}">
                <a16:creationId xmlns:a16="http://schemas.microsoft.com/office/drawing/2014/main" id="{07FDB78C-3415-7342-95C0-B96DA4A24B76}"/>
              </a:ext>
            </a:extLst>
          </p:cNvPr>
          <p:cNvSpPr/>
          <p:nvPr/>
        </p:nvSpPr>
        <p:spPr>
          <a:xfrm rot="16643622" flipV="1">
            <a:off x="4031357" y="4443954"/>
            <a:ext cx="51693" cy="45719"/>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5" name="타원 4">
            <a:extLst>
              <a:ext uri="{FF2B5EF4-FFF2-40B4-BE49-F238E27FC236}">
                <a16:creationId xmlns:a16="http://schemas.microsoft.com/office/drawing/2014/main" id="{D4DDD196-FFE6-40C6-AE8E-D131E26A5A42}"/>
              </a:ext>
            </a:extLst>
          </p:cNvPr>
          <p:cNvSpPr/>
          <p:nvPr/>
        </p:nvSpPr>
        <p:spPr>
          <a:xfrm rot="16536241" flipV="1">
            <a:off x="3830152" y="4546709"/>
            <a:ext cx="66022" cy="52773"/>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2799050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의류, 테이블, 의자이(가) 표시된 사진&#10;&#10;자동 생성된 설명">
            <a:extLst>
              <a:ext uri="{FF2B5EF4-FFF2-40B4-BE49-F238E27FC236}">
                <a16:creationId xmlns:a16="http://schemas.microsoft.com/office/drawing/2014/main" id="{9757715D-14EC-FB30-FF1C-4B4FFE8E5F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578" y="2581419"/>
            <a:ext cx="4276575" cy="3207431"/>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indent="-88900">
              <a:lnSpc>
                <a:spcPct val="105000"/>
              </a:lnSpc>
              <a:spcBef>
                <a:spcPts val="100"/>
              </a:spcBef>
              <a:spcAft>
                <a:spcPts val="100"/>
              </a:spcAft>
              <a:buFont typeface="Arial" panose="020B0604020202020204" pitchFamily="34" charset="0"/>
              <a:buChar char="•"/>
              <a:defRPr/>
            </a:pPr>
            <a:endParaRPr lang="en-US" altLang="ko-KR" sz="850" kern="0" spc="-30" dirty="0">
              <a:ln>
                <a:solidFill>
                  <a:sysClr val="window" lastClr="FFFFFF">
                    <a:lumMod val="75000"/>
                    <a:alpha val="0"/>
                  </a:sysClr>
                </a:solidFill>
              </a:ln>
              <a:solidFill>
                <a:schemeClr val="accent1"/>
              </a:solidFill>
              <a:latin typeface="KoPub돋움체 Light" panose="02020603020101020101" pitchFamily="18" charset="-127"/>
              <a:ea typeface="KoPub돋움체 Light" panose="02020603020101020101" pitchFamily="18" charset="-127"/>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프라우드넷 </a:t>
            </a:r>
            <a:r>
              <a:rPr lang="en-US" altLang="ko-KR" dirty="0"/>
              <a:t>》 </a:t>
            </a:r>
            <a:r>
              <a:rPr lang="ko-KR" altLang="en-US" dirty="0"/>
              <a:t>자사의 게임 서버 엔진 소개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넷마블</a:t>
            </a:r>
            <a:r>
              <a:rPr lang="en-US" altLang="ko-KR" dirty="0"/>
              <a:t>, </a:t>
            </a:r>
            <a:r>
              <a:rPr lang="ko-KR" altLang="en-US" dirty="0"/>
              <a:t>넥슨</a:t>
            </a:r>
            <a:r>
              <a:rPr lang="en-US" altLang="ko-KR" dirty="0"/>
              <a:t>, </a:t>
            </a:r>
            <a:r>
              <a:rPr lang="ko-KR" altLang="en-US" dirty="0"/>
              <a:t>그라비티 등 다양한 게임사의 게임 개발 네트워크 서버 엔진을 서비스한 업체 프라우드넷은 자사의 서버 엔진 홍보를 위해 </a:t>
            </a:r>
            <a:r>
              <a:rPr lang="en-US" altLang="ko-KR" dirty="0"/>
              <a:t>BTB</a:t>
            </a:r>
            <a:r>
              <a:rPr lang="ko-KR" altLang="en-US" dirty="0"/>
              <a:t>관에 부스를 마련</a:t>
            </a:r>
            <a:r>
              <a:rPr lang="en-US" altLang="ko-KR" dirty="0"/>
              <a:t>, </a:t>
            </a:r>
            <a:r>
              <a:rPr lang="ko-KR" altLang="en-US" dirty="0"/>
              <a:t>업계 관계자들과의 미팅 진행</a:t>
            </a:r>
            <a:endParaRPr lang="en-US" altLang="ko-KR" dirty="0"/>
          </a:p>
        </p:txBody>
      </p:sp>
      <p:sp>
        <p:nvSpPr>
          <p:cNvPr id="24" name="TextBox 23">
            <a:extLst>
              <a:ext uri="{FF2B5EF4-FFF2-40B4-BE49-F238E27FC236}">
                <a16:creationId xmlns:a16="http://schemas.microsoft.com/office/drawing/2014/main" id="{80B13E61-F3F3-4959-8325-BD35F5B43A8E}"/>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Source: </a:t>
            </a:r>
            <a:r>
              <a:rPr lang="ko-KR" altLang="en-US" dirty="0">
                <a:solidFill>
                  <a:schemeClr val="bg1">
                    <a:lumMod val="50000"/>
                  </a:schemeClr>
                </a:solidFill>
              </a:rPr>
              <a:t>언론보도 종합</a:t>
            </a:r>
            <a:r>
              <a:rPr lang="en-US" altLang="ko-KR" dirty="0">
                <a:solidFill>
                  <a:schemeClr val="bg1">
                    <a:lumMod val="50000"/>
                  </a:schemeClr>
                </a:solidFill>
              </a:rPr>
              <a:t>,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a:t>
            </a:r>
          </a:p>
        </p:txBody>
      </p:sp>
      <p:sp>
        <p:nvSpPr>
          <p:cNvPr id="25" name="TextBox 24">
            <a:extLst>
              <a:ext uri="{FF2B5EF4-FFF2-40B4-BE49-F238E27FC236}">
                <a16:creationId xmlns:a16="http://schemas.microsoft.com/office/drawing/2014/main" id="{2032C730-18D0-4355-9451-9A33CA511C81}"/>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r>
              <a:rPr lang="en-US" altLang="ko-KR" dirty="0">
                <a:solidFill>
                  <a:schemeClr val="bg1">
                    <a:lumMod val="50000"/>
                  </a:schemeClr>
                </a:solidFill>
              </a:rPr>
              <a:t>Photograph Source: </a:t>
            </a:r>
            <a:r>
              <a:rPr lang="ko-KR" altLang="en-US" dirty="0">
                <a:solidFill>
                  <a:schemeClr val="bg1">
                    <a:lumMod val="50000"/>
                  </a:schemeClr>
                </a:solidFill>
              </a:rPr>
              <a:t>삼정</a:t>
            </a:r>
            <a:r>
              <a:rPr lang="en-US" altLang="ko-KR" dirty="0">
                <a:solidFill>
                  <a:schemeClr val="bg1">
                    <a:lumMod val="50000"/>
                  </a:schemeClr>
                </a:solidFill>
              </a:rPr>
              <a:t>KPMG </a:t>
            </a:r>
            <a:r>
              <a:rPr lang="ko-KR" altLang="en-US" dirty="0">
                <a:solidFill>
                  <a:schemeClr val="bg1">
                    <a:lumMod val="50000"/>
                  </a:schemeClr>
                </a:solidFill>
              </a:rPr>
              <a:t>경제연구원 </a:t>
            </a:r>
          </a:p>
        </p:txBody>
      </p:sp>
      <p:grpSp>
        <p:nvGrpSpPr>
          <p:cNvPr id="26" name="그룹 25">
            <a:extLst>
              <a:ext uri="{FF2B5EF4-FFF2-40B4-BE49-F238E27FC236}">
                <a16:creationId xmlns:a16="http://schemas.microsoft.com/office/drawing/2014/main" id="{1B41E91C-73F1-4E1F-8495-F69B19487A2A}"/>
              </a:ext>
            </a:extLst>
          </p:cNvPr>
          <p:cNvGrpSpPr/>
          <p:nvPr/>
        </p:nvGrpSpPr>
        <p:grpSpPr>
          <a:xfrm>
            <a:off x="488950" y="2176483"/>
            <a:ext cx="4284000" cy="276837"/>
            <a:chOff x="704850" y="2013298"/>
            <a:chExt cx="4140200" cy="276837"/>
          </a:xfrm>
        </p:grpSpPr>
        <p:sp>
          <p:nvSpPr>
            <p:cNvPr id="27" name="TextBox 26">
              <a:extLst>
                <a:ext uri="{FF2B5EF4-FFF2-40B4-BE49-F238E27FC236}">
                  <a16:creationId xmlns:a16="http://schemas.microsoft.com/office/drawing/2014/main" id="{DBE44AFD-15EC-4939-AF10-E98357FADAEB}"/>
                </a:ext>
              </a:extLst>
            </p:cNvPr>
            <p:cNvSpPr txBox="1"/>
            <p:nvPr/>
          </p:nvSpPr>
          <p:spPr>
            <a:xfrm>
              <a:off x="704850" y="2046854"/>
              <a:ext cx="1989477"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프라우드넷의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BTB</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 부스 모습</a:t>
              </a:r>
            </a:p>
          </p:txBody>
        </p:sp>
        <p:cxnSp>
          <p:nvCxnSpPr>
            <p:cNvPr id="31" name="직선 연결선 30">
              <a:extLst>
                <a:ext uri="{FF2B5EF4-FFF2-40B4-BE49-F238E27FC236}">
                  <a16:creationId xmlns:a16="http://schemas.microsoft.com/office/drawing/2014/main" id="{9864FD80-1248-4F23-AC54-71571EAC58F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45AFB2E0-7B71-4178-AC51-89E2CD9D7F0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직사각형 7">
            <a:extLst>
              <a:ext uri="{FF2B5EF4-FFF2-40B4-BE49-F238E27FC236}">
                <a16:creationId xmlns:a16="http://schemas.microsoft.com/office/drawing/2014/main" id="{26E0A141-6FB7-0F21-ED54-5DA87866CE29}"/>
              </a:ext>
            </a:extLst>
          </p:cNvPr>
          <p:cNvSpPr/>
          <p:nvPr/>
        </p:nvSpPr>
        <p:spPr>
          <a:xfrm>
            <a:off x="5235674" y="2218839"/>
            <a:ext cx="4172939" cy="2987600"/>
          </a:xfrm>
          <a:prstGeom prst="rect">
            <a:avLst/>
          </a:prstGeom>
        </p:spPr>
        <p:txBody>
          <a:bodyPr wrap="square" lIns="72000" rIns="72000" anchor="ctr">
            <a:noAutofit/>
          </a:bodyPr>
          <a:lstStyle/>
          <a:p>
            <a:pPr>
              <a:spcAft>
                <a:spcPts val="300"/>
              </a:spcAft>
              <a:defRPr/>
            </a:pP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프라우드넷은 게임사 대상 자사의 게임 서버 엔진 ‘프라우드넷’ 기술력 홍보 및 관련 비즈니스 미팅 진행</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프라우드넷은 게임사가 게임 개발에 필요로 하는 네트워크 서버 엔진을 제공하는 업체로 자사 서버 엔진 홍보를 위해 참가</a:t>
            </a:r>
            <a:endParaRPr lang="ko-KR" altLang="en-US" sz="1000" kern="0" spc="-30" dirty="0">
              <a:ln>
                <a:solidFill>
                  <a:sysClr val="window" lastClr="FFFFFF">
                    <a:lumMod val="75000"/>
                    <a:alpha val="0"/>
                  </a:sysClr>
                </a:solidFill>
              </a:ln>
              <a:solidFill>
                <a:schemeClr val="tx1">
                  <a:lumMod val="85000"/>
                  <a:lumOff val="15000"/>
                </a:schemeClr>
              </a:solidFill>
              <a:latin typeface="KoPub돋움체 Medium" panose="02020603020101020101" pitchFamily="18" charset="-127"/>
              <a:ea typeface="KoPub돋움체 Medium"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게임 서버 엔진 프라우드넷은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19</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개국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200</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여개 게임에 채택됐으며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소규모 온라인 게임부터 대규모 멀티 플레이어 게임 구현의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P2P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네트워크 서버 엔진을 지원</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프라우드넷 엔진을 사용한 대표적인 게임은 넷마블의 ‘일곱개의 대죄’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세븐나이츠’</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몬스터 길들이기’</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마블 퓨처 파이트’</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마구마구’뿐만 아니라 넥슨의 ‘마비노기 영웅전’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그라비티의 ‘라그나로크’</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캡콤의 ‘스트리트 파이터’ 시리즈</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플린트의 ‘별이되어라</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2’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등</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a:p>
            <a:pPr marL="182563" indent="-79375">
              <a:lnSpc>
                <a:spcPct val="110000"/>
              </a:lnSpc>
              <a:spcAft>
                <a:spcPts val="100"/>
              </a:spcAft>
              <a:buFont typeface="KoPub돋움체 Medium" panose="02020603020101020101" pitchFamily="18" charset="-127"/>
              <a:buChar char="-"/>
              <a:defRPr/>
            </a:pP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MMORPG</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를 비롯한 </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FPS,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액션 게임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레이싱 게임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소셜 네트워킹 게임</a:t>
            </a:r>
            <a:r>
              <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 </a:t>
            </a:r>
            <a:r>
              <a:rPr lang="ko-KR" altLang="en-US"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rPr>
              <a:t>보드 게임 등 다양한 장르에 사용된 사례 등을 소개</a:t>
            </a:r>
            <a:endParaRPr lang="en-US" altLang="ko-KR" sz="1000" kern="0" spc="-30" dirty="0">
              <a:ln>
                <a:solidFill>
                  <a:sysClr val="window" lastClr="FFFFFF">
                    <a:lumMod val="75000"/>
                    <a:alpha val="0"/>
                  </a:sysClr>
                </a:solidFill>
              </a:ln>
              <a:solidFill>
                <a:schemeClr val="tx1">
                  <a:lumMod val="85000"/>
                  <a:lumOff val="15000"/>
                </a:schemeClr>
              </a:solidFill>
              <a:latin typeface="KoPub돋움체 Light" panose="02020603020101020101" pitchFamily="18" charset="-127"/>
              <a:ea typeface="KoPub돋움체 Light" panose="02020603020101020101" pitchFamily="18" charset="-127"/>
            </a:endParaRPr>
          </a:p>
        </p:txBody>
      </p:sp>
      <p:sp>
        <p:nvSpPr>
          <p:cNvPr id="2" name="타원 1">
            <a:extLst>
              <a:ext uri="{FF2B5EF4-FFF2-40B4-BE49-F238E27FC236}">
                <a16:creationId xmlns:a16="http://schemas.microsoft.com/office/drawing/2014/main" id="{A6D25442-758F-7D95-BC08-3072FE5B6C0C}"/>
              </a:ext>
            </a:extLst>
          </p:cNvPr>
          <p:cNvSpPr/>
          <p:nvPr/>
        </p:nvSpPr>
        <p:spPr>
          <a:xfrm rot="16536241" flipV="1">
            <a:off x="1483558" y="4465670"/>
            <a:ext cx="96534" cy="83073"/>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4" name="타원 3">
            <a:extLst>
              <a:ext uri="{FF2B5EF4-FFF2-40B4-BE49-F238E27FC236}">
                <a16:creationId xmlns:a16="http://schemas.microsoft.com/office/drawing/2014/main" id="{9D858869-464E-AB25-2A76-6C64F6906250}"/>
              </a:ext>
            </a:extLst>
          </p:cNvPr>
          <p:cNvSpPr/>
          <p:nvPr/>
        </p:nvSpPr>
        <p:spPr>
          <a:xfrm rot="11934409" flipV="1">
            <a:off x="818327" y="4562373"/>
            <a:ext cx="45719" cy="92306"/>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5" name="타원 4">
            <a:extLst>
              <a:ext uri="{FF2B5EF4-FFF2-40B4-BE49-F238E27FC236}">
                <a16:creationId xmlns:a16="http://schemas.microsoft.com/office/drawing/2014/main" id="{3F07BA04-7327-8446-4AE8-9A593AB6BAA6}"/>
              </a:ext>
            </a:extLst>
          </p:cNvPr>
          <p:cNvSpPr/>
          <p:nvPr/>
        </p:nvSpPr>
        <p:spPr>
          <a:xfrm rot="10224898" flipV="1">
            <a:off x="1615938" y="4447111"/>
            <a:ext cx="45719" cy="92306"/>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1591065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의류, 천장, 신발류, 사람이(가) 표시된 사진&#10;&#10;자동 생성된 설명">
            <a:extLst>
              <a:ext uri="{FF2B5EF4-FFF2-40B4-BE49-F238E27FC236}">
                <a16:creationId xmlns:a16="http://schemas.microsoft.com/office/drawing/2014/main" id="{11D0DB65-C436-AE36-661D-B58E16DFE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860" y="2560311"/>
            <a:ext cx="4266089" cy="3199566"/>
          </a:xfrm>
          <a:prstGeom prst="rect">
            <a:avLst/>
          </a:prstGeom>
        </p:spPr>
      </p:pic>
      <p:sp>
        <p:nvSpPr>
          <p:cNvPr id="52" name="직사각형 51">
            <a:extLst>
              <a:ext uri="{FF2B5EF4-FFF2-40B4-BE49-F238E27FC236}">
                <a16:creationId xmlns:a16="http://schemas.microsoft.com/office/drawing/2014/main" id="{FBAE40A5-A1D8-4FE0-8063-486AA1452C96}"/>
              </a:ext>
            </a:extLst>
          </p:cNvPr>
          <p:cNvSpPr/>
          <p:nvPr/>
        </p:nvSpPr>
        <p:spPr>
          <a:xfrm>
            <a:off x="5132387" y="2176484"/>
            <a:ext cx="4284663" cy="36986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marL="88900" marR="0" lvl="0" indent="-88900" algn="l" defTabSz="914400" rtl="0" eaLnBrk="1" fontAlgn="auto" latinLnBrk="0" hangingPunct="1">
              <a:lnSpc>
                <a:spcPct val="105000"/>
              </a:lnSpc>
              <a:spcBef>
                <a:spcPts val="100"/>
              </a:spcBef>
              <a:spcAft>
                <a:spcPts val="100"/>
              </a:spcAft>
              <a:buClrTx/>
              <a:buSzTx/>
              <a:buFont typeface="Arial" panose="020B0604020202020204" pitchFamily="34" charset="0"/>
              <a:buChar char="•"/>
              <a:tabLst/>
              <a:defRPr/>
            </a:pPr>
            <a:endParaRPr kumimoji="0" lang="en-US" altLang="ko-KR" sz="850" b="0" i="0" u="none" strike="noStrike" kern="0" cap="none" spc="-30" normalizeH="0" baseline="0" noProof="0" dirty="0">
              <a:ln>
                <a:solidFill>
                  <a:sysClr val="window" lastClr="FFFFFF">
                    <a:lumMod val="75000"/>
                    <a:alpha val="0"/>
                  </a:sysClr>
                </a:solidFill>
              </a:ln>
              <a:solidFill>
                <a:srgbClr val="1E49E2"/>
              </a:solidFill>
              <a:effectLst/>
              <a:uLnTx/>
              <a:uFillTx/>
              <a:latin typeface="KoPub돋움체 Light" panose="02020603020101020101" pitchFamily="18" charset="-127"/>
              <a:ea typeface="KoPub돋움체 Light" panose="02020603020101020101" pitchFamily="18" charset="-127"/>
              <a:cs typeface="+mn-cs"/>
            </a:endParaRPr>
          </a:p>
        </p:txBody>
      </p:sp>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III</a:t>
            </a:r>
            <a:r>
              <a:rPr lang="en-US" altLang="ko-KR" dirty="0"/>
              <a:t>. G-STAR 2023 </a:t>
            </a:r>
            <a:r>
              <a:rPr lang="ko-KR" altLang="en-US" dirty="0"/>
              <a:t>참가 기업</a:t>
            </a:r>
            <a:endParaRPr lang="ko-KR" altLang="en-US" noProof="0" dirty="0"/>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엑솔라 </a:t>
            </a:r>
            <a:r>
              <a:rPr lang="en-US" altLang="ko-KR" dirty="0"/>
              <a:t>》 </a:t>
            </a:r>
            <a:r>
              <a:rPr lang="ko-KR" altLang="en-US" dirty="0"/>
              <a:t>자사의 결제 솔루션 서비스 등 소개</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ko-KR" altLang="en-US" dirty="0"/>
              <a:t>글로벌 결제 솔루션 및 마케팅 기업 엑솔라는 </a:t>
            </a:r>
            <a:r>
              <a:rPr lang="en-US" altLang="ko-KR" dirty="0"/>
              <a:t>BTB</a:t>
            </a:r>
            <a:r>
              <a:rPr lang="ko-KR" altLang="en-US" dirty="0"/>
              <a:t>관을 통해 자사의 서비스를 홍보하고</a:t>
            </a:r>
            <a:r>
              <a:rPr lang="en-US" altLang="ko-KR" dirty="0"/>
              <a:t>, G-CON</a:t>
            </a:r>
            <a:r>
              <a:rPr lang="ko-KR" altLang="en-US" dirty="0"/>
              <a:t>에서 </a:t>
            </a:r>
            <a:r>
              <a:rPr lang="en-US" altLang="ko-KR" dirty="0"/>
              <a:t>‘</a:t>
            </a:r>
            <a:r>
              <a:rPr lang="ko-KR" altLang="en-US" dirty="0"/>
              <a:t>결제를 넘어 플랫폼으로 진화하는 엑솔라</a:t>
            </a:r>
            <a:r>
              <a:rPr lang="en-US" altLang="ko-KR" dirty="0"/>
              <a:t>’</a:t>
            </a:r>
            <a:r>
              <a:rPr lang="ko-KR" altLang="en-US" dirty="0"/>
              <a:t>라는 주제로 강연을 진행하며</a:t>
            </a:r>
            <a:r>
              <a:rPr lang="en-US" altLang="ko-KR" dirty="0"/>
              <a:t>, </a:t>
            </a:r>
            <a:r>
              <a:rPr lang="ko-KR" altLang="en-US" dirty="0"/>
              <a:t>엑솔라의 신규 서비스 </a:t>
            </a:r>
            <a:r>
              <a:rPr lang="en-US" altLang="ko-KR" dirty="0"/>
              <a:t>‘</a:t>
            </a:r>
            <a:r>
              <a:rPr lang="ko-KR" altLang="en-US" dirty="0"/>
              <a:t>엑솔라 몰</a:t>
            </a:r>
            <a:r>
              <a:rPr lang="en-US" altLang="ko-KR" dirty="0"/>
              <a:t>’</a:t>
            </a:r>
            <a:r>
              <a:rPr lang="ko-KR" altLang="en-US" dirty="0"/>
              <a:t>과 </a:t>
            </a:r>
            <a:r>
              <a:rPr lang="en-US" altLang="ko-KR" dirty="0"/>
              <a:t>‘</a:t>
            </a:r>
            <a:r>
              <a:rPr lang="ko-KR" altLang="en-US" dirty="0"/>
              <a:t>엑솔라 클라우드 게이밍 솔루션</a:t>
            </a:r>
            <a:r>
              <a:rPr lang="en-US" altLang="ko-KR" dirty="0"/>
              <a:t>’ </a:t>
            </a:r>
            <a:r>
              <a:rPr lang="ko-KR" altLang="en-US" dirty="0"/>
              <a:t>소개</a:t>
            </a:r>
            <a:endParaRPr lang="en-US" altLang="ko-KR" dirty="0"/>
          </a:p>
        </p:txBody>
      </p:sp>
      <p:sp>
        <p:nvSpPr>
          <p:cNvPr id="54" name="직사각형 53">
            <a:extLst>
              <a:ext uri="{FF2B5EF4-FFF2-40B4-BE49-F238E27FC236}">
                <a16:creationId xmlns:a16="http://schemas.microsoft.com/office/drawing/2014/main" id="{3A775239-D88D-4BAE-A91E-D3AE0013E0EC}"/>
              </a:ext>
            </a:extLst>
          </p:cNvPr>
          <p:cNvSpPr/>
          <p:nvPr/>
        </p:nvSpPr>
        <p:spPr>
          <a:xfrm>
            <a:off x="5316948" y="3845459"/>
            <a:ext cx="4082192" cy="940546"/>
          </a:xfrm>
          <a:prstGeom prst="rect">
            <a:avLst/>
          </a:prstGeom>
        </p:spPr>
        <p:txBody>
          <a:bodyPr wrap="square" lIns="72000" rIns="72000" anchor="ctr">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글로벌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결제 솔루션 및 마케팅 기업 엑솔라는 </a:t>
            </a:r>
            <a:r>
              <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BTB</a:t>
            </a:r>
            <a:r>
              <a:rPr kumimoji="0" lang="ko-KR" altLang="en-US"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rPr>
              <a:t>관에서 자사의 솔루션 서비스를 소개하고 비즈니스 미팅을 진행</a:t>
            </a:r>
            <a:endParaRPr kumimoji="0" lang="en-US" altLang="ko-KR" sz="1050" b="1" i="0" u="none" strike="noStrike" kern="0" cap="none" spc="-30" normalizeH="0" baseline="0" noProof="0" dirty="0">
              <a:ln>
                <a:solidFill>
                  <a:sysClr val="window" lastClr="FFFFFF">
                    <a:lumMod val="75000"/>
                    <a:alpha val="0"/>
                  </a:sysClr>
                </a:solidFill>
              </a:ln>
              <a:solidFill>
                <a:srgbClr val="00B8F5"/>
              </a:solidFill>
              <a:effectLst/>
              <a:uLnTx/>
              <a:uFillTx/>
              <a:latin typeface="KoPub돋움체 Medium" panose="02020603020101020101" pitchFamily="18" charset="-127"/>
              <a:ea typeface="KoPub돋움체 Medium" panose="02020603020101020101" pitchFamily="18" charset="-127"/>
              <a:cs typeface="+mn-cs"/>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엑솔라는 글로벌 게임사의 게임 결제 및 수익 창출 솔루션 등의 비즈니스를 주력으로 하는 기업</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87313" indent="-87313">
              <a:lnSpc>
                <a:spcPct val="110000"/>
              </a:lnSpc>
              <a:spcAft>
                <a:spcPts val="100"/>
              </a:spcAft>
              <a:buFont typeface="Arial" panose="020B0604020202020204" pitchFamily="34" charset="0"/>
              <a:buChar char="•"/>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넥슨</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크래프톤</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위메이드</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로블록스 등 국내외 다양한 게임 개발사 대상 솔루션 제공</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Light" panose="02020603020101020101" pitchFamily="18" charset="-127"/>
              <a:ea typeface="KoPub돋움체 Light" panose="02020603020101020101" pitchFamily="18" charset="-127"/>
              <a:cs typeface="+mn-cs"/>
            </a:endParaRPr>
          </a:p>
          <a:p>
            <a:pPr>
              <a:spcAft>
                <a:spcPts val="300"/>
              </a:spcAft>
              <a:defRPr/>
            </a:pP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G-CON</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에서 엑솔라</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박미란 지사장은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결제를 넘어 플랫폼으로 진화하는 엑솔라</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를 주제로 클라우드 게이밍의 성장성을 강조하고</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엑솔라 몰</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및 </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엑솔라 클라우드 게이밍 솔루션</a:t>
            </a:r>
            <a:r>
              <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a:t>
            </a:r>
            <a:r>
              <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rPr>
              <a:t> 소개 </a:t>
            </a:r>
            <a:endParaRPr lang="en-US" altLang="ko-KR"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공간적인 한계</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디바이스 한계를 뛰어넘는 클라우드 게이밍의 이점을 강조</a:t>
            </a: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87313" marR="0" lvl="0" indent="-87313" algn="l" defTabSz="914400" rtl="0" eaLnBrk="1" fontAlgn="auto" latinLnBrk="0" hangingPunct="1">
              <a:lnSpc>
                <a:spcPct val="110000"/>
              </a:lnSpc>
              <a:spcBef>
                <a:spcPts val="0"/>
              </a:spcBef>
              <a:spcAft>
                <a:spcPts val="100"/>
              </a:spcAft>
              <a:buClrTx/>
              <a:buSzTx/>
              <a:buFont typeface="Arial" panose="020B0604020202020204" pitchFamily="34" charset="0"/>
              <a:buChar char="•"/>
              <a:tabLst/>
              <a:defRPr/>
            </a:pP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또한 클라우드</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모바일</a:t>
            </a:r>
            <a:r>
              <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rPr>
              <a:t>,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PC</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게임 콘텐츠를 포괄하는 새로운 온라인 공간인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엑솔라 몰</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과</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브랜드 웹샵 구축을 통해 신규 수익 창출 모델을 지원하고 클라우드에서 원격으로 유저에게 다양한 방식으로 게임 경험을 제공하는 </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엑솔라 클라우드 게이밍 솔루션</a:t>
            </a:r>
            <a:r>
              <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ko-KR" altLang="en-US"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등을 소개</a:t>
            </a: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marR="0" lvl="0" algn="l" defTabSz="914400" rtl="0" eaLnBrk="1" fontAlgn="auto" latinLnBrk="0" hangingPunct="1">
              <a:lnSpc>
                <a:spcPct val="110000"/>
              </a:lnSpc>
              <a:spcBef>
                <a:spcPts val="0"/>
              </a:spcBef>
              <a:spcAft>
                <a:spcPts val="100"/>
              </a:spcAft>
              <a:buClrTx/>
              <a:buSzTx/>
              <a:tabLst/>
              <a:defRPr/>
            </a:pPr>
            <a:endParaRPr lang="en-US" altLang="ko-KR" sz="1000" kern="0" spc="-30" dirty="0">
              <a:ln>
                <a:solidFill>
                  <a:sysClr val="window" lastClr="FFFFFF">
                    <a:lumMod val="75000"/>
                    <a:alpha val="0"/>
                  </a:sys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a:p>
            <a:pPr>
              <a:spcAft>
                <a:spcPts val="300"/>
              </a:spcAft>
              <a:defRPr/>
            </a:pPr>
            <a:endParaRPr lang="ko-KR" altLang="en-US" sz="1050" b="1" kern="0" spc="-30" dirty="0">
              <a:ln>
                <a:solidFill>
                  <a:sysClr val="window" lastClr="FFFFFF">
                    <a:lumMod val="75000"/>
                    <a:alpha val="0"/>
                  </a:sysClr>
                </a:solidFill>
              </a:ln>
              <a:solidFill>
                <a:srgbClr val="00B8F5"/>
              </a:solidFill>
              <a:latin typeface="KoPub돋움체 Medium" panose="02020603020101020101" pitchFamily="18" charset="-127"/>
              <a:ea typeface="KoPub돋움체 Medium" panose="02020603020101020101" pitchFamily="18" charset="-127"/>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endParaRPr kumimoji="0" lang="ko-KR" altLang="en-US"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a:p>
            <a:pPr marL="182563" marR="0" lvl="0" indent="-79375" algn="l" defTabSz="914400" rtl="0" eaLnBrk="1" fontAlgn="auto" latinLnBrk="0" hangingPunct="1">
              <a:lnSpc>
                <a:spcPct val="110000"/>
              </a:lnSpc>
              <a:spcBef>
                <a:spcPts val="0"/>
              </a:spcBef>
              <a:spcAft>
                <a:spcPts val="100"/>
              </a:spcAft>
              <a:buClrTx/>
              <a:buSzTx/>
              <a:buFont typeface="KoPub돋움체 Medium" panose="02020603020101020101" pitchFamily="18" charset="-127"/>
              <a:buChar char="-"/>
              <a:tabLst/>
              <a:defRPr/>
            </a:pPr>
            <a:endParaRPr kumimoji="0" lang="en-US" altLang="ko-KR" sz="1000" b="0" i="0" u="none" strike="noStrike" kern="0" cap="none" spc="-30" normalizeH="0" baseline="0" noProof="0" dirty="0">
              <a:ln>
                <a:solidFill>
                  <a:sysClr val="window" lastClr="FFFFFF">
                    <a:lumMod val="75000"/>
                    <a:alpha val="0"/>
                  </a:sys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4" name="TextBox 23">
            <a:extLst>
              <a:ext uri="{FF2B5EF4-FFF2-40B4-BE49-F238E27FC236}">
                <a16:creationId xmlns:a16="http://schemas.microsoft.com/office/drawing/2014/main" id="{80B13E61-F3F3-4959-8325-BD35F5B43A8E}"/>
              </a:ext>
            </a:extLst>
          </p:cNvPr>
          <p:cNvSpPr txBox="1"/>
          <p:nvPr/>
        </p:nvSpPr>
        <p:spPr>
          <a:xfrm>
            <a:off x="513238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25" name="TextBox 24">
            <a:extLst>
              <a:ext uri="{FF2B5EF4-FFF2-40B4-BE49-F238E27FC236}">
                <a16:creationId xmlns:a16="http://schemas.microsoft.com/office/drawing/2014/main" id="{2032C730-18D0-4355-9451-9A33CA511C81}"/>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pSp>
        <p:nvGrpSpPr>
          <p:cNvPr id="26" name="그룹 25">
            <a:extLst>
              <a:ext uri="{FF2B5EF4-FFF2-40B4-BE49-F238E27FC236}">
                <a16:creationId xmlns:a16="http://schemas.microsoft.com/office/drawing/2014/main" id="{1B41E91C-73F1-4E1F-8495-F69B19487A2A}"/>
              </a:ext>
            </a:extLst>
          </p:cNvPr>
          <p:cNvGrpSpPr/>
          <p:nvPr/>
        </p:nvGrpSpPr>
        <p:grpSpPr>
          <a:xfrm>
            <a:off x="488950" y="2176483"/>
            <a:ext cx="4284000" cy="276837"/>
            <a:chOff x="704850" y="2013298"/>
            <a:chExt cx="4140200" cy="276837"/>
          </a:xfrm>
        </p:grpSpPr>
        <p:sp>
          <p:nvSpPr>
            <p:cNvPr id="27" name="TextBox 26">
              <a:extLst>
                <a:ext uri="{FF2B5EF4-FFF2-40B4-BE49-F238E27FC236}">
                  <a16:creationId xmlns:a16="http://schemas.microsoft.com/office/drawing/2014/main" id="{DBE44AFD-15EC-4939-AF10-E98357FADAEB}"/>
                </a:ext>
              </a:extLst>
            </p:cNvPr>
            <p:cNvSpPr txBox="1"/>
            <p:nvPr/>
          </p:nvSpPr>
          <p:spPr>
            <a:xfrm>
              <a:off x="704850" y="2046854"/>
              <a:ext cx="1707523"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엑솔라의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BTB</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관 부스 모습</a:t>
              </a:r>
            </a:p>
          </p:txBody>
        </p:sp>
        <p:cxnSp>
          <p:nvCxnSpPr>
            <p:cNvPr id="31" name="직선 연결선 30">
              <a:extLst>
                <a:ext uri="{FF2B5EF4-FFF2-40B4-BE49-F238E27FC236}">
                  <a16:creationId xmlns:a16="http://schemas.microsoft.com/office/drawing/2014/main" id="{9864FD80-1248-4F23-AC54-71571EAC58F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45AFB2E0-7B71-4178-AC51-89E2CD9D7F04}"/>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타원 1">
            <a:extLst>
              <a:ext uri="{FF2B5EF4-FFF2-40B4-BE49-F238E27FC236}">
                <a16:creationId xmlns:a16="http://schemas.microsoft.com/office/drawing/2014/main" id="{45B7563E-F949-7BB8-E5D7-BC15426A36A4}"/>
              </a:ext>
            </a:extLst>
          </p:cNvPr>
          <p:cNvSpPr/>
          <p:nvPr/>
        </p:nvSpPr>
        <p:spPr>
          <a:xfrm rot="10224898" flipV="1">
            <a:off x="3527288" y="4671486"/>
            <a:ext cx="45719" cy="92306"/>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Tree>
    <p:extLst>
      <p:ext uri="{BB962C8B-B14F-4D97-AF65-F5344CB8AC3E}">
        <p14:creationId xmlns:p14="http://schemas.microsoft.com/office/powerpoint/2010/main" val="1949068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2215264604"/>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lang="en-GB" sz="1500" b="0" dirty="0">
                          <a:ln>
                            <a:solidFill>
                              <a:schemeClr val="accent1">
                                <a:alpha val="0"/>
                              </a:schemeClr>
                            </a:solidFill>
                          </a:ln>
                          <a:solidFill>
                            <a:srgbClr val="00338D"/>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en-GB" sz="1500" b="0" dirty="0">
                          <a:ln>
                            <a:solidFill>
                              <a:schemeClr val="accent1">
                                <a:alpha val="0"/>
                              </a:schemeClr>
                            </a:solidFill>
                          </a:ln>
                          <a:solidFill>
                            <a:srgbClr val="00338D"/>
                          </a:solidFill>
                          <a:latin typeface="+mn-ea"/>
                          <a:ea typeface="+mn-ea"/>
                        </a:rPr>
                        <a:t>G-STAR 2023 </a:t>
                      </a:r>
                      <a:r>
                        <a:rPr lang="ko-KR" altLang="en-US" sz="1500" b="0" dirty="0">
                          <a:ln>
                            <a:solidFill>
                              <a:schemeClr val="accent1">
                                <a:alpha val="0"/>
                              </a:schemeClr>
                            </a:solidFill>
                          </a:ln>
                          <a:solidFill>
                            <a:srgbClr val="00338D"/>
                          </a:solidFill>
                          <a:latin typeface="+mn-ea"/>
                          <a:ea typeface="+mn-ea"/>
                        </a:rPr>
                        <a:t>개요</a:t>
                      </a:r>
                      <a:endParaRPr lang="en-GB" sz="1500" b="0" dirty="0">
                        <a:ln>
                          <a:solidFill>
                            <a:schemeClr val="accent1">
                              <a:alpha val="0"/>
                            </a:schemeClr>
                          </a:solidFill>
                        </a:ln>
                        <a:solidFill>
                          <a:srgbClr val="00338D"/>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GB" sz="1500" b="0" kern="1200" dirty="0">
                          <a:ln>
                            <a:solidFill>
                              <a:schemeClr val="accent1">
                                <a:alpha val="0"/>
                              </a:schemeClr>
                            </a:solidFill>
                          </a:ln>
                          <a:solidFill>
                            <a:srgbClr val="00338D"/>
                          </a:solidFill>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noProof="0" dirty="0">
                          <a:ln>
                            <a:solidFill>
                              <a:schemeClr val="accent1">
                                <a:alpha val="0"/>
                              </a:schemeClr>
                            </a:solidFill>
                          </a:ln>
                          <a:solidFill>
                            <a:srgbClr val="00338D"/>
                          </a:solidFill>
                          <a:latin typeface="+mn-ea"/>
                          <a:ea typeface="+mn-ea"/>
                          <a:cs typeface="+mn-cs"/>
                        </a:rPr>
                        <a:t>G-STAR 2023 </a:t>
                      </a:r>
                      <a:r>
                        <a:rPr lang="ko-KR" altLang="en-US" sz="1500" b="0" noProof="0" dirty="0">
                          <a:ln>
                            <a:solidFill>
                              <a:schemeClr val="accent1">
                                <a:alpha val="0"/>
                              </a:schemeClr>
                            </a:solidFill>
                          </a:ln>
                          <a:solidFill>
                            <a:srgbClr val="00338D"/>
                          </a:solidFill>
                          <a:latin typeface="+mn-ea"/>
                          <a:ea typeface="+mn-ea"/>
                          <a:cs typeface="+mn-cs"/>
                        </a:rPr>
                        <a:t>주요</a:t>
                      </a:r>
                      <a:r>
                        <a:rPr lang="en-US" altLang="ko-KR" sz="1500" b="0" noProof="0" dirty="0">
                          <a:ln>
                            <a:solidFill>
                              <a:schemeClr val="accent1">
                                <a:alpha val="0"/>
                              </a:schemeClr>
                            </a:solidFill>
                          </a:ln>
                          <a:solidFill>
                            <a:srgbClr val="00338D"/>
                          </a:solidFill>
                          <a:latin typeface="+mn-ea"/>
                          <a:ea typeface="+mn-ea"/>
                          <a:cs typeface="+mn-cs"/>
                        </a:rPr>
                        <a:t> </a:t>
                      </a:r>
                      <a:r>
                        <a:rPr lang="ko-KR" altLang="en-US" sz="1500" b="0" noProof="0" dirty="0">
                          <a:ln>
                            <a:solidFill>
                              <a:schemeClr val="accent1">
                                <a:alpha val="0"/>
                              </a:schemeClr>
                            </a:solidFill>
                          </a:ln>
                          <a:solidFill>
                            <a:srgbClr val="00338D"/>
                          </a:solidFill>
                          <a:latin typeface="+mn-ea"/>
                          <a:ea typeface="+mn-ea"/>
                          <a:cs typeface="+mn-cs"/>
                        </a:rPr>
                        <a:t>트렌드</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noProof="0" dirty="0">
                          <a:ln>
                            <a:solidFill>
                              <a:schemeClr val="accent1">
                                <a:alpha val="0"/>
                              </a:schemeClr>
                            </a:solidFill>
                          </a:ln>
                          <a:solidFill>
                            <a:srgbClr val="00338D"/>
                          </a:solidFill>
                          <a:latin typeface="+mn-ea"/>
                          <a:ea typeface="+mn-ea"/>
                          <a:cs typeface="+mn-cs"/>
                        </a:rPr>
                        <a:t>G-STAR 2023 </a:t>
                      </a:r>
                      <a:r>
                        <a:rPr lang="ko-KR" altLang="en-US" sz="1500" b="0" noProof="0" dirty="0">
                          <a:ln>
                            <a:solidFill>
                              <a:schemeClr val="accent1">
                                <a:alpha val="0"/>
                              </a:schemeClr>
                            </a:solidFill>
                          </a:ln>
                          <a:solidFill>
                            <a:srgbClr val="00338D"/>
                          </a:solidFill>
                          <a:latin typeface="+mn-ea"/>
                          <a:ea typeface="+mn-ea"/>
                          <a:cs typeface="+mn-cs"/>
                        </a:rPr>
                        <a:t>참가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16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1" dirty="0">
                          <a:ln>
                            <a:solidFill>
                              <a:schemeClr val="accent1">
                                <a:alpha val="0"/>
                              </a:schemeClr>
                            </a:solidFill>
                          </a:ln>
                          <a:solidFill>
                            <a:schemeClr val="bg1"/>
                          </a:solidFill>
                          <a:latin typeface="+mn-lt"/>
                        </a:rPr>
                        <a:t>44</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Appendix</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GB" sz="1500" b="0" kern="1200" dirty="0">
                          <a:ln>
                            <a:solidFill>
                              <a:schemeClr val="accent1">
                                <a:alpha val="0"/>
                              </a:schemeClr>
                            </a:solidFill>
                          </a:ln>
                          <a:solidFill>
                            <a:srgbClr val="00338D"/>
                          </a:solidFill>
                          <a:latin typeface="+mn-lt"/>
                          <a:ea typeface="+mn-ea"/>
                          <a:cs typeface="+mn-cs"/>
                        </a:rPr>
                        <a:t>46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131529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IV. </a:t>
            </a:r>
            <a:r>
              <a:rPr lang="ko-KR" altLang="en-US" noProof="0" dirty="0"/>
              <a:t>결론 및 시사점</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fr-FR" altLang="ko-KR" dirty="0"/>
              <a:t>Key Takeaways</a:t>
            </a:r>
            <a:endParaRPr lang="ko-KR" altLang="en-US" noProof="0" dirty="0"/>
          </a:p>
        </p:txBody>
      </p:sp>
      <p:cxnSp>
        <p:nvCxnSpPr>
          <p:cNvPr id="16" name="직선 연결선 11">
            <a:extLst>
              <a:ext uri="{FF2B5EF4-FFF2-40B4-BE49-F238E27FC236}">
                <a16:creationId xmlns:a16="http://schemas.microsoft.com/office/drawing/2014/main" id="{5223D026-B259-B714-A6F9-5E4D91B3B4EB}"/>
              </a:ext>
            </a:extLst>
          </p:cNvPr>
          <p:cNvCxnSpPr>
            <a:stCxn id="17" idx="4"/>
            <a:endCxn id="19" idx="0"/>
          </p:cNvCxnSpPr>
          <p:nvPr/>
        </p:nvCxnSpPr>
        <p:spPr>
          <a:xfrm>
            <a:off x="815391" y="1800935"/>
            <a:ext cx="0" cy="343100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순서도: 연결자 12">
            <a:extLst>
              <a:ext uri="{FF2B5EF4-FFF2-40B4-BE49-F238E27FC236}">
                <a16:creationId xmlns:a16="http://schemas.microsoft.com/office/drawing/2014/main" id="{65A57A74-9C48-8EFD-A9ED-F9F57597BAF9}"/>
              </a:ext>
            </a:extLst>
          </p:cNvPr>
          <p:cNvSpPr/>
          <p:nvPr/>
        </p:nvSpPr>
        <p:spPr>
          <a:xfrm>
            <a:off x="545391" y="1260935"/>
            <a:ext cx="540000" cy="540000"/>
          </a:xfrm>
          <a:prstGeom prst="flowChartConnector">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ctr" defTabSz="429814"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rPr>
              <a:t>1</a:t>
            </a:r>
            <a:endParaRPr kumimoji="0" lang="ko-KR" altLang="en-US"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8" name="순서도: 연결자 16">
            <a:extLst>
              <a:ext uri="{FF2B5EF4-FFF2-40B4-BE49-F238E27FC236}">
                <a16:creationId xmlns:a16="http://schemas.microsoft.com/office/drawing/2014/main" id="{F73422B0-C1EF-9746-4C9A-D0D1EB1324B5}"/>
              </a:ext>
            </a:extLst>
          </p:cNvPr>
          <p:cNvSpPr/>
          <p:nvPr/>
        </p:nvSpPr>
        <p:spPr>
          <a:xfrm>
            <a:off x="545391" y="2146295"/>
            <a:ext cx="540000" cy="540000"/>
          </a:xfrm>
          <a:prstGeom prst="flowChartConnector">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ctr" defTabSz="429814"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rPr>
              <a:t>2</a:t>
            </a:r>
            <a:endParaRPr kumimoji="0" lang="ko-KR" altLang="en-US"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9" name="순서도: 연결자 18">
            <a:extLst>
              <a:ext uri="{FF2B5EF4-FFF2-40B4-BE49-F238E27FC236}">
                <a16:creationId xmlns:a16="http://schemas.microsoft.com/office/drawing/2014/main" id="{00AC00C1-C31D-59AA-56E6-892296E26BD3}"/>
              </a:ext>
            </a:extLst>
          </p:cNvPr>
          <p:cNvSpPr/>
          <p:nvPr/>
        </p:nvSpPr>
        <p:spPr>
          <a:xfrm>
            <a:off x="545391" y="5231938"/>
            <a:ext cx="540000" cy="54000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ctr" defTabSz="429814"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rPr>
              <a:t>5</a:t>
            </a:r>
            <a:endParaRPr kumimoji="0" lang="ko-KR" altLang="en-US"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9E731081-4E3A-08B1-E431-1F38D3CD7B59}"/>
              </a:ext>
            </a:extLst>
          </p:cNvPr>
          <p:cNvSpPr/>
          <p:nvPr/>
        </p:nvSpPr>
        <p:spPr>
          <a:xfrm>
            <a:off x="1189719" y="1269686"/>
            <a:ext cx="794314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G-STAR 2023</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에는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8</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년 만에 참가한 엔씨소프트</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9</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년 만에 참여한 스마일게이트의 귀환이 부각됨</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위메이드 및 크래프톤은 지난해에 이어 올해 대규모로 참여하며</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G-STAR 2023</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을 주도하는 기업의 키워드로 </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2</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N(</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엔씨소프트</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넷마블</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)+S(</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스마일게이트</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)+W(</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위메이드</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K(</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크래프톤</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알파</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중견∙신생기업</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가 부상</a:t>
            </a:r>
          </a:p>
        </p:txBody>
      </p:sp>
      <p:sp>
        <p:nvSpPr>
          <p:cNvPr id="21" name="직사각형 20">
            <a:extLst>
              <a:ext uri="{FF2B5EF4-FFF2-40B4-BE49-F238E27FC236}">
                <a16:creationId xmlns:a16="http://schemas.microsoft.com/office/drawing/2014/main" id="{66E030BF-98CA-6301-8107-45C0225CA025}"/>
              </a:ext>
            </a:extLst>
          </p:cNvPr>
          <p:cNvSpPr/>
          <p:nvPr/>
        </p:nvSpPr>
        <p:spPr>
          <a:xfrm>
            <a:off x="1184124" y="4066598"/>
            <a:ext cx="7943140" cy="755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국내 게임 기업들이</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대작 </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MMORPG</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에</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 </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편중되는 경향에서 벗어나고자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다양한 장르의 게임</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을 개발하고 출시하는 전략을 수립 및 실행하고 있음</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G-STAR 2023</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에서는 국내외 </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주요 게임사의 더욱 다양한 서브컬처 게임이 전시되었고</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서브컬처 장르 게임의 높아진 인기를 반영하여 ‘서브컬처 게임 페스티벌’이 신설</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되며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서브컬처가 소수 타깃의 하위문화 장르에 머물지 않고 주류로 자리매김</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하고 있는</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모습이 다방면에서 포착됨 </a:t>
            </a:r>
            <a:endParaRPr kumimoji="0" lang="ko-KR" altLang="en-US" sz="1200" b="0" i="0" u="none" strike="noStrike" kern="1200" cap="none" spc="0" normalizeH="0" baseline="0" noProof="0" dirty="0">
              <a:ln>
                <a:no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2" name="직사각형 21">
            <a:extLst>
              <a:ext uri="{FF2B5EF4-FFF2-40B4-BE49-F238E27FC236}">
                <a16:creationId xmlns:a16="http://schemas.microsoft.com/office/drawing/2014/main" id="{CE499AFB-BF7B-C583-A6F5-9DD2BF76670D}"/>
              </a:ext>
            </a:extLst>
          </p:cNvPr>
          <p:cNvSpPr/>
          <p:nvPr/>
        </p:nvSpPr>
        <p:spPr>
          <a:xfrm>
            <a:off x="1184124" y="5073444"/>
            <a:ext cx="7943140" cy="948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클라우드</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·AI(</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인공지능</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비즈니스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솔루션 기업들이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G-STAR 2023</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BTB</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관에 참가하여</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게임 기업을 대상으로 게임 산업에 특화된 맞춤형 솔루션 및 클라우드</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·AI</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기술을 강조함</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게임사가 클라우드</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비즈니스 솔루션 기업의 주요 고객사</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중 하나로 부상한 모습과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게임 산업 내 생성형 </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AI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등의 신기술이 접목되는 모습</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이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G-STAR</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를 통해 나타남</a:t>
            </a:r>
          </a:p>
        </p:txBody>
      </p:sp>
      <p:sp>
        <p:nvSpPr>
          <p:cNvPr id="23" name="순서도: 연결자 22">
            <a:extLst>
              <a:ext uri="{FF2B5EF4-FFF2-40B4-BE49-F238E27FC236}">
                <a16:creationId xmlns:a16="http://schemas.microsoft.com/office/drawing/2014/main" id="{09746204-F28C-DF93-47B4-238211F47660}"/>
              </a:ext>
            </a:extLst>
          </p:cNvPr>
          <p:cNvSpPr/>
          <p:nvPr/>
        </p:nvSpPr>
        <p:spPr>
          <a:xfrm>
            <a:off x="545391" y="3102885"/>
            <a:ext cx="540000" cy="540000"/>
          </a:xfrm>
          <a:prstGeom prst="flowChartConnector">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ctr" defTabSz="429814"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rPr>
              <a:t>3</a:t>
            </a:r>
            <a:endParaRPr kumimoji="0" lang="ko-KR" altLang="en-US"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D7F4ECC6-0BED-F832-ED4F-5CD9CB176D51}"/>
              </a:ext>
            </a:extLst>
          </p:cNvPr>
          <p:cNvSpPr/>
          <p:nvPr/>
        </p:nvSpPr>
        <p:spPr>
          <a:xfrm>
            <a:off x="1184124" y="2132378"/>
            <a:ext cx="794314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게임 산업에서 태동하고 자리매김한 </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IP(</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지식재산권</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외에도 타 콘텐츠 장르에서 탄생한 </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IP</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를 게임에 이식하는 </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IP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확장 </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사례가 다수 나타났으며</a:t>
            </a:r>
            <a:r>
              <a:rPr lang="en-US" altLang="ko-KR"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게임 산업에서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IP</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의 위상이 지속적으로 높아지고 있음</a:t>
            </a:r>
          </a:p>
        </p:txBody>
      </p:sp>
      <p:sp>
        <p:nvSpPr>
          <p:cNvPr id="34" name="TextBox 33">
            <a:extLst>
              <a:ext uri="{FF2B5EF4-FFF2-40B4-BE49-F238E27FC236}">
                <a16:creationId xmlns:a16="http://schemas.microsoft.com/office/drawing/2014/main" id="{DC3C8868-AB91-354F-0760-132DB0EDCD21}"/>
              </a:ext>
            </a:extLst>
          </p:cNvPr>
          <p:cNvSpPr txBox="1"/>
          <p:nvPr/>
        </p:nvSpPr>
        <p:spPr>
          <a:xfrm>
            <a:off x="1184124" y="2891539"/>
            <a:ext cx="7893851" cy="852285"/>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게임사들은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G-STAR 2023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현장에 </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PC,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모바일</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콘솔 등 기기를 배치하여</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PC-</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모바일</a:t>
            </a:r>
            <a:r>
              <a:rPr lang="en-US" altLang="ko-KR"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콘솔의 크로스 플랫폼 게임</a:t>
            </a:r>
            <a:r>
              <a:rPr lang="ko-KR" altLang="en-US" sz="1400" b="1" spc="-50" dirty="0">
                <a:ln>
                  <a:solidFill>
                    <a:prstClr val="white">
                      <a:lumMod val="75000"/>
                      <a:alpha val="0"/>
                    </a:prstClr>
                  </a:solidFill>
                </a:ln>
                <a:solidFill>
                  <a:srgbClr val="000000">
                    <a:lumMod val="75000"/>
                    <a:lumOff val="25000"/>
                  </a:srgbClr>
                </a:solidFill>
                <a:latin typeface="KoPub돋움체 Medium" panose="00000600000000000000" pitchFamily="2" charset="-127"/>
                <a:ea typeface="KoPub돋움체 Medium" panose="00000600000000000000" pitchFamily="2" charset="-127"/>
              </a:rPr>
              <a:t>의</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용이성을 부각시킴</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기기 간 경계를 허물고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다양한 기기를 넘나들며 게임을 플레이하도록 설계한 멀티플랫폼 전략</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을 내세우며</a:t>
            </a:r>
            <a:r>
              <a:rPr kumimoji="0" lang="en-US" altLang="ko-KR"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 </a:t>
            </a:r>
            <a:r>
              <a:rPr lang="ko-KR" altLang="en-US" sz="1400" b="1" spc="-50" dirty="0">
                <a:ln>
                  <a:solidFill>
                    <a:prstClr val="white">
                      <a:lumMod val="75000"/>
                      <a:alpha val="0"/>
                    </a:prstClr>
                  </a:solidFill>
                </a:ln>
                <a:solidFill>
                  <a:srgbClr val="00338D"/>
                </a:solidFill>
                <a:latin typeface="KoPub돋움체 Medium" panose="00000600000000000000" pitchFamily="2" charset="-127"/>
                <a:ea typeface="KoPub돋움체 Medium" panose="00000600000000000000" pitchFamily="2" charset="-127"/>
              </a:rPr>
              <a:t>국내 게임사들의 글로벌 시장 공략 </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방안과 </a:t>
            </a:r>
            <a:r>
              <a:rPr kumimoji="0" lang="en-US" altLang="ko-KR"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Go-to-market </a:t>
            </a:r>
            <a:r>
              <a:rPr kumimoji="0" lang="ko-KR" altLang="en-US" sz="1400" b="1" i="0" u="none" strike="noStrike" kern="1200" cap="none" spc="-50" normalizeH="0" baseline="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전략의 고도화</a:t>
            </a:r>
            <a:r>
              <a:rPr kumimoji="0" lang="ko-KR" altLang="en-US" sz="1400" b="1" i="0" u="none" strike="noStrike" kern="1200" cap="none" spc="-50" normalizeH="0" baseline="0" noProof="0" dirty="0">
                <a:ln>
                  <a:solidFill>
                    <a:prstClr val="white">
                      <a:lumMod val="75000"/>
                      <a:alpha val="0"/>
                    </a:prstClr>
                  </a:solidFill>
                </a:ln>
                <a:solidFill>
                  <a:srgbClr val="000000">
                    <a:lumMod val="75000"/>
                    <a:lumOff val="25000"/>
                  </a:srgbClr>
                </a:solidFill>
                <a:effectLst/>
                <a:uLnTx/>
                <a:uFillTx/>
                <a:latin typeface="KoPub돋움체 Medium" panose="00000600000000000000" pitchFamily="2" charset="-127"/>
                <a:ea typeface="KoPub돋움체 Medium" panose="00000600000000000000" pitchFamily="2" charset="-127"/>
                <a:cs typeface="+mn-cs"/>
              </a:rPr>
              <a:t>가 나타남 </a:t>
            </a:r>
            <a:endParaRPr kumimoji="0" lang="ko-KR" altLang="en-US" sz="1200" b="0" i="0" u="none" strike="noStrike" kern="1200" cap="none" spc="0" normalizeH="0" baseline="0" noProof="0" dirty="0">
              <a:ln>
                <a:no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5" name="순서도: 연결자 34">
            <a:extLst>
              <a:ext uri="{FF2B5EF4-FFF2-40B4-BE49-F238E27FC236}">
                <a16:creationId xmlns:a16="http://schemas.microsoft.com/office/drawing/2014/main" id="{99386169-A11D-828E-ADA8-18CB7190FB37}"/>
              </a:ext>
            </a:extLst>
          </p:cNvPr>
          <p:cNvSpPr/>
          <p:nvPr/>
        </p:nvSpPr>
        <p:spPr>
          <a:xfrm>
            <a:off x="545391" y="4110508"/>
            <a:ext cx="540000" cy="540000"/>
          </a:xfrm>
          <a:prstGeom prst="flowChartConnector">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29814" rtl="0" eaLnBrk="1" latinLnBrk="0" hangingPunct="1">
              <a:defRPr sz="1692" kern="1200">
                <a:solidFill>
                  <a:schemeClr val="lt1"/>
                </a:solidFill>
                <a:latin typeface="+mn-lt"/>
                <a:ea typeface="+mn-ea"/>
                <a:cs typeface="+mn-cs"/>
              </a:defRPr>
            </a:lvl1pPr>
            <a:lvl2pPr marL="429814" algn="l" defTabSz="429814" rtl="0" eaLnBrk="1" latinLnBrk="0" hangingPunct="1">
              <a:defRPr sz="1692" kern="1200">
                <a:solidFill>
                  <a:schemeClr val="lt1"/>
                </a:solidFill>
                <a:latin typeface="+mn-lt"/>
                <a:ea typeface="+mn-ea"/>
                <a:cs typeface="+mn-cs"/>
              </a:defRPr>
            </a:lvl2pPr>
            <a:lvl3pPr marL="859627" algn="l" defTabSz="429814" rtl="0" eaLnBrk="1" latinLnBrk="0" hangingPunct="1">
              <a:defRPr sz="1692" kern="1200">
                <a:solidFill>
                  <a:schemeClr val="lt1"/>
                </a:solidFill>
                <a:latin typeface="+mn-lt"/>
                <a:ea typeface="+mn-ea"/>
                <a:cs typeface="+mn-cs"/>
              </a:defRPr>
            </a:lvl3pPr>
            <a:lvl4pPr marL="1289441" algn="l" defTabSz="429814" rtl="0" eaLnBrk="1" latinLnBrk="0" hangingPunct="1">
              <a:defRPr sz="1692" kern="1200">
                <a:solidFill>
                  <a:schemeClr val="lt1"/>
                </a:solidFill>
                <a:latin typeface="+mn-lt"/>
                <a:ea typeface="+mn-ea"/>
                <a:cs typeface="+mn-cs"/>
              </a:defRPr>
            </a:lvl4pPr>
            <a:lvl5pPr marL="1719255" algn="l" defTabSz="429814" rtl="0" eaLnBrk="1" latinLnBrk="0" hangingPunct="1">
              <a:defRPr sz="1692" kern="1200">
                <a:solidFill>
                  <a:schemeClr val="lt1"/>
                </a:solidFill>
                <a:latin typeface="+mn-lt"/>
                <a:ea typeface="+mn-ea"/>
                <a:cs typeface="+mn-cs"/>
              </a:defRPr>
            </a:lvl5pPr>
            <a:lvl6pPr marL="2149069" algn="l" defTabSz="429814" rtl="0" eaLnBrk="1" latinLnBrk="0" hangingPunct="1">
              <a:defRPr sz="1692" kern="1200">
                <a:solidFill>
                  <a:schemeClr val="lt1"/>
                </a:solidFill>
                <a:latin typeface="+mn-lt"/>
                <a:ea typeface="+mn-ea"/>
                <a:cs typeface="+mn-cs"/>
              </a:defRPr>
            </a:lvl6pPr>
            <a:lvl7pPr marL="2578882" algn="l" defTabSz="429814" rtl="0" eaLnBrk="1" latinLnBrk="0" hangingPunct="1">
              <a:defRPr sz="1692" kern="1200">
                <a:solidFill>
                  <a:schemeClr val="lt1"/>
                </a:solidFill>
                <a:latin typeface="+mn-lt"/>
                <a:ea typeface="+mn-ea"/>
                <a:cs typeface="+mn-cs"/>
              </a:defRPr>
            </a:lvl7pPr>
            <a:lvl8pPr marL="3008696" algn="l" defTabSz="429814" rtl="0" eaLnBrk="1" latinLnBrk="0" hangingPunct="1">
              <a:defRPr sz="1692" kern="1200">
                <a:solidFill>
                  <a:schemeClr val="lt1"/>
                </a:solidFill>
                <a:latin typeface="+mn-lt"/>
                <a:ea typeface="+mn-ea"/>
                <a:cs typeface="+mn-cs"/>
              </a:defRPr>
            </a:lvl8pPr>
            <a:lvl9pPr marL="3438510" algn="l" defTabSz="429814" rtl="0" eaLnBrk="1" latinLnBrk="0" hangingPunct="1">
              <a:defRPr sz="1692" kern="1200">
                <a:solidFill>
                  <a:schemeClr val="lt1"/>
                </a:solidFill>
                <a:latin typeface="+mn-lt"/>
                <a:ea typeface="+mn-ea"/>
                <a:cs typeface="+mn-cs"/>
              </a:defRPr>
            </a:lvl9pPr>
          </a:lstStyle>
          <a:p>
            <a:pPr marL="0" marR="0" lvl="0" indent="0" algn="ctr" defTabSz="429814"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rPr>
              <a:t>4</a:t>
            </a:r>
            <a:endParaRPr kumimoji="0" lang="ko-KR" altLang="en-US" sz="1600" b="1" i="1"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48720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1378435861"/>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lang="en-GB" sz="1500" b="0" dirty="0">
                          <a:ln>
                            <a:solidFill>
                              <a:schemeClr val="accent1">
                                <a:alpha val="0"/>
                              </a:schemeClr>
                            </a:solidFill>
                          </a:ln>
                          <a:solidFill>
                            <a:srgbClr val="00338D"/>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en-GB" sz="1500" b="0" dirty="0">
                          <a:ln>
                            <a:solidFill>
                              <a:schemeClr val="accent1">
                                <a:alpha val="0"/>
                              </a:schemeClr>
                            </a:solidFill>
                          </a:ln>
                          <a:solidFill>
                            <a:srgbClr val="00338D"/>
                          </a:solidFill>
                          <a:latin typeface="+mn-ea"/>
                          <a:ea typeface="+mn-ea"/>
                        </a:rPr>
                        <a:t>G-STAR 2023 </a:t>
                      </a:r>
                      <a:r>
                        <a:rPr lang="ko-KR" altLang="en-US" sz="1500" b="0" dirty="0">
                          <a:ln>
                            <a:solidFill>
                              <a:schemeClr val="accent1">
                                <a:alpha val="0"/>
                              </a:schemeClr>
                            </a:solidFill>
                          </a:ln>
                          <a:solidFill>
                            <a:srgbClr val="00338D"/>
                          </a:solidFill>
                          <a:latin typeface="+mn-ea"/>
                          <a:ea typeface="+mn-ea"/>
                        </a:rPr>
                        <a:t>개요</a:t>
                      </a:r>
                      <a:endParaRPr lang="en-GB" sz="1500" b="0" dirty="0">
                        <a:ln>
                          <a:solidFill>
                            <a:schemeClr val="accent1">
                              <a:alpha val="0"/>
                            </a:schemeClr>
                          </a:solidFill>
                        </a:ln>
                        <a:solidFill>
                          <a:srgbClr val="00338D"/>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GB" sz="1500" b="0" kern="1200" dirty="0">
                          <a:ln>
                            <a:solidFill>
                              <a:schemeClr val="accent1">
                                <a:alpha val="0"/>
                              </a:schemeClr>
                            </a:solidFill>
                          </a:ln>
                          <a:solidFill>
                            <a:srgbClr val="00338D"/>
                          </a:solidFill>
                          <a:latin typeface="+mn-lt"/>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noProof="0" dirty="0">
                          <a:ln>
                            <a:solidFill>
                              <a:schemeClr val="accent1">
                                <a:alpha val="0"/>
                              </a:schemeClr>
                            </a:solidFill>
                          </a:ln>
                          <a:solidFill>
                            <a:srgbClr val="00338D"/>
                          </a:solidFill>
                          <a:latin typeface="+mn-ea"/>
                          <a:ea typeface="+mn-ea"/>
                          <a:cs typeface="+mn-cs"/>
                        </a:rPr>
                        <a:t>G-STAR 2023 </a:t>
                      </a:r>
                      <a:r>
                        <a:rPr lang="ko-KR" altLang="en-US" sz="1500" b="0" noProof="0" dirty="0">
                          <a:ln>
                            <a:solidFill>
                              <a:schemeClr val="accent1">
                                <a:alpha val="0"/>
                              </a:schemeClr>
                            </a:solidFill>
                          </a:ln>
                          <a:solidFill>
                            <a:srgbClr val="00338D"/>
                          </a:solidFill>
                          <a:latin typeface="+mn-ea"/>
                          <a:ea typeface="+mn-ea"/>
                          <a:cs typeface="+mn-cs"/>
                        </a:rPr>
                        <a:t>주요</a:t>
                      </a:r>
                      <a:r>
                        <a:rPr lang="en-US" altLang="ko-KR" sz="1500" b="0" noProof="0" dirty="0">
                          <a:ln>
                            <a:solidFill>
                              <a:schemeClr val="accent1">
                                <a:alpha val="0"/>
                              </a:schemeClr>
                            </a:solidFill>
                          </a:ln>
                          <a:solidFill>
                            <a:srgbClr val="00338D"/>
                          </a:solidFill>
                          <a:latin typeface="+mn-ea"/>
                          <a:ea typeface="+mn-ea"/>
                          <a:cs typeface="+mn-cs"/>
                        </a:rPr>
                        <a:t> </a:t>
                      </a:r>
                      <a:r>
                        <a:rPr lang="ko-KR" altLang="en-US" sz="1500" b="0" noProof="0" dirty="0">
                          <a:ln>
                            <a:solidFill>
                              <a:schemeClr val="accent1">
                                <a:alpha val="0"/>
                              </a:schemeClr>
                            </a:solidFill>
                          </a:ln>
                          <a:solidFill>
                            <a:srgbClr val="00338D"/>
                          </a:solidFill>
                          <a:latin typeface="+mn-ea"/>
                          <a:ea typeface="+mn-ea"/>
                          <a:cs typeface="+mn-cs"/>
                        </a:rPr>
                        <a:t>트렌드</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500" b="0" noProof="0" dirty="0">
                          <a:ln>
                            <a:solidFill>
                              <a:schemeClr val="accent1">
                                <a:alpha val="0"/>
                              </a:schemeClr>
                            </a:solidFill>
                          </a:ln>
                          <a:solidFill>
                            <a:srgbClr val="00338D"/>
                          </a:solidFill>
                          <a:latin typeface="+mn-ea"/>
                          <a:ea typeface="+mn-ea"/>
                          <a:cs typeface="+mn-cs"/>
                        </a:rPr>
                        <a:t>G-STAR 2023 </a:t>
                      </a:r>
                      <a:r>
                        <a:rPr lang="ko-KR" altLang="en-US" sz="1500" b="0" noProof="0" dirty="0">
                          <a:ln>
                            <a:solidFill>
                              <a:schemeClr val="accent1">
                                <a:alpha val="0"/>
                              </a:schemeClr>
                            </a:solidFill>
                          </a:ln>
                          <a:solidFill>
                            <a:srgbClr val="00338D"/>
                          </a:solidFill>
                          <a:latin typeface="+mn-ea"/>
                          <a:ea typeface="+mn-ea"/>
                          <a:cs typeface="+mn-cs"/>
                        </a:rPr>
                        <a:t>참가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16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0" noProof="0" dirty="0">
                          <a:ln>
                            <a:solidFill>
                              <a:schemeClr val="accent1">
                                <a:alpha val="0"/>
                              </a:schemeClr>
                            </a:solidFill>
                          </a:ln>
                          <a:solidFill>
                            <a:srgbClr val="00338D"/>
                          </a:solidFill>
                          <a:latin typeface="+mn-ea"/>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500" b="0" noProof="0" dirty="0">
                          <a:ln>
                            <a:solidFill>
                              <a:schemeClr val="accent1">
                                <a:alpha val="0"/>
                              </a:schemeClr>
                            </a:solidFill>
                          </a:ln>
                          <a:solidFill>
                            <a:srgbClr val="00338D"/>
                          </a:solidFill>
                          <a:latin typeface="+mn-ea"/>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dirty="0">
                          <a:ln>
                            <a:solidFill>
                              <a:schemeClr val="accent1">
                                <a:alpha val="0"/>
                              </a:schemeClr>
                            </a:solidFill>
                          </a:ln>
                          <a:solidFill>
                            <a:srgbClr val="00338D"/>
                          </a:solidFill>
                          <a:latin typeface="+mn-lt"/>
                        </a:rPr>
                        <a:t>44</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Appendix</a:t>
                      </a:r>
                      <a:endPar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endParaRP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1" dirty="0">
                          <a:ln>
                            <a:solidFill>
                              <a:schemeClr val="accent1">
                                <a:alpha val="0"/>
                              </a:schemeClr>
                            </a:solidFill>
                          </a:ln>
                          <a:solidFill>
                            <a:schemeClr val="bg1"/>
                          </a:solidFill>
                          <a:latin typeface="+mn-lt"/>
                        </a:rPr>
                        <a:t>46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3102059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V. Appendix</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fr-FR" altLang="ko-KR" dirty="0"/>
              <a:t>G-STAR </a:t>
            </a:r>
            <a:r>
              <a:rPr lang="ko-KR" altLang="en-US" dirty="0"/>
              <a:t>주요 연혁</a:t>
            </a:r>
            <a:endParaRPr lang="ko-KR" altLang="en-US" noProof="0"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62471"/>
            <a:ext cx="8928100" cy="864737"/>
          </a:xfrm>
        </p:spPr>
        <p:txBody>
          <a:bodyPr/>
          <a:lstStyle/>
          <a:p>
            <a:pPr lvl="0"/>
            <a:r>
              <a:rPr lang="en-US" altLang="ko-KR" dirty="0"/>
              <a:t>G-STAR</a:t>
            </a:r>
            <a:r>
              <a:rPr lang="ko-KR" altLang="en-US" dirty="0"/>
              <a:t>는 한국게임 산업협회가 주최하는 국내 최대 게임박람회로 독일의 </a:t>
            </a:r>
            <a:r>
              <a:rPr lang="en-US" altLang="ko-KR" dirty="0"/>
              <a:t>Gamescom, </a:t>
            </a:r>
            <a:r>
              <a:rPr lang="ko-KR" altLang="en-US" dirty="0"/>
              <a:t>미국의 </a:t>
            </a:r>
            <a:r>
              <a:rPr lang="en-US" altLang="ko-KR" dirty="0"/>
              <a:t>E3, </a:t>
            </a:r>
            <a:r>
              <a:rPr lang="ko-KR" altLang="en-US" dirty="0"/>
              <a:t>일본의 </a:t>
            </a:r>
            <a:r>
              <a:rPr lang="en-US" altLang="ko-KR" dirty="0"/>
              <a:t>Tokyo Game Show</a:t>
            </a:r>
            <a:r>
              <a:rPr lang="ko-KR" altLang="en-US" dirty="0"/>
              <a:t>에 이어 세계 주요 게임전시회로 평가 받고 있음</a:t>
            </a:r>
            <a:r>
              <a:rPr lang="en-US" altLang="ko-KR" dirty="0"/>
              <a:t>. G-STAR</a:t>
            </a:r>
            <a:r>
              <a:rPr lang="ko-KR" altLang="en-US" dirty="0"/>
              <a:t>는 </a:t>
            </a:r>
            <a:r>
              <a:rPr lang="en-US" altLang="ko-KR" dirty="0"/>
              <a:t>2005</a:t>
            </a:r>
            <a:r>
              <a:rPr lang="ko-KR" altLang="en-US" dirty="0"/>
              <a:t>년 </a:t>
            </a:r>
            <a:r>
              <a:rPr lang="en-US" altLang="ko-KR" dirty="0"/>
              <a:t>1</a:t>
            </a:r>
            <a:r>
              <a:rPr lang="ko-KR" altLang="en-US" dirty="0"/>
              <a:t>회를 시작으로 </a:t>
            </a:r>
            <a:r>
              <a:rPr lang="en-US" altLang="ko-KR" dirty="0"/>
              <a:t>2023</a:t>
            </a:r>
            <a:r>
              <a:rPr lang="ko-KR" altLang="en-US" dirty="0"/>
              <a:t>년 </a:t>
            </a:r>
            <a:r>
              <a:rPr lang="en-US" altLang="ko-KR" dirty="0"/>
              <a:t>19</a:t>
            </a:r>
            <a:r>
              <a:rPr lang="ko-KR" altLang="en-US" dirty="0"/>
              <a:t>회를 맞이했으며</a:t>
            </a:r>
            <a:r>
              <a:rPr lang="en-US" altLang="ko-KR" dirty="0"/>
              <a:t>, </a:t>
            </a:r>
            <a:r>
              <a:rPr lang="ko-KR" altLang="en-US" dirty="0"/>
              <a:t>국내 게임 트렌드를 확인하고 주요 신작들을 볼 수 있는 장으로 자리매김</a:t>
            </a:r>
          </a:p>
        </p:txBody>
      </p:sp>
      <p:sp>
        <p:nvSpPr>
          <p:cNvPr id="25" name="TextBox 24">
            <a:extLst>
              <a:ext uri="{FF2B5EF4-FFF2-40B4-BE49-F238E27FC236}">
                <a16:creationId xmlns:a16="http://schemas.microsoft.com/office/drawing/2014/main" id="{2032C730-18D0-4355-9451-9A33CA511C81}"/>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aphicFrame>
        <p:nvGraphicFramePr>
          <p:cNvPr id="2" name="표 1">
            <a:extLst>
              <a:ext uri="{FF2B5EF4-FFF2-40B4-BE49-F238E27FC236}">
                <a16:creationId xmlns:a16="http://schemas.microsoft.com/office/drawing/2014/main" id="{4AB094A4-7917-7FF0-59AD-9F813212E1CA}"/>
              </a:ext>
            </a:extLst>
          </p:cNvPr>
          <p:cNvGraphicFramePr>
            <a:graphicFrameLocks noGrp="1"/>
          </p:cNvGraphicFramePr>
          <p:nvPr>
            <p:extLst>
              <p:ext uri="{D42A27DB-BD31-4B8C-83A1-F6EECF244321}">
                <p14:modId xmlns:p14="http://schemas.microsoft.com/office/powerpoint/2010/main" val="2298932347"/>
              </p:ext>
            </p:extLst>
          </p:nvPr>
        </p:nvGraphicFramePr>
        <p:xfrm>
          <a:off x="499770" y="2185034"/>
          <a:ext cx="8917281" cy="3704793"/>
        </p:xfrm>
        <a:graphic>
          <a:graphicData uri="http://schemas.openxmlformats.org/drawingml/2006/table">
            <a:tbl>
              <a:tblPr>
                <a:tableStyleId>{5C22544A-7EE6-4342-B048-85BDC9FD1C3A}</a:tableStyleId>
              </a:tblPr>
              <a:tblGrid>
                <a:gridCol w="588366">
                  <a:extLst>
                    <a:ext uri="{9D8B030D-6E8A-4147-A177-3AD203B41FA5}">
                      <a16:colId xmlns:a16="http://schemas.microsoft.com/office/drawing/2014/main" val="2420289166"/>
                    </a:ext>
                  </a:extLst>
                </a:gridCol>
                <a:gridCol w="1657217">
                  <a:extLst>
                    <a:ext uri="{9D8B030D-6E8A-4147-A177-3AD203B41FA5}">
                      <a16:colId xmlns:a16="http://schemas.microsoft.com/office/drawing/2014/main" val="737159794"/>
                    </a:ext>
                  </a:extLst>
                </a:gridCol>
                <a:gridCol w="1630396">
                  <a:extLst>
                    <a:ext uri="{9D8B030D-6E8A-4147-A177-3AD203B41FA5}">
                      <a16:colId xmlns:a16="http://schemas.microsoft.com/office/drawing/2014/main" val="3477393670"/>
                    </a:ext>
                  </a:extLst>
                </a:gridCol>
                <a:gridCol w="1680434">
                  <a:extLst>
                    <a:ext uri="{9D8B030D-6E8A-4147-A177-3AD203B41FA5}">
                      <a16:colId xmlns:a16="http://schemas.microsoft.com/office/drawing/2014/main" val="1807115055"/>
                    </a:ext>
                  </a:extLst>
                </a:gridCol>
                <a:gridCol w="1680434">
                  <a:extLst>
                    <a:ext uri="{9D8B030D-6E8A-4147-A177-3AD203B41FA5}">
                      <a16:colId xmlns:a16="http://schemas.microsoft.com/office/drawing/2014/main" val="1164022716"/>
                    </a:ext>
                  </a:extLst>
                </a:gridCol>
                <a:gridCol w="1680434">
                  <a:extLst>
                    <a:ext uri="{9D8B030D-6E8A-4147-A177-3AD203B41FA5}">
                      <a16:colId xmlns:a16="http://schemas.microsoft.com/office/drawing/2014/main" val="497190832"/>
                    </a:ext>
                  </a:extLst>
                </a:gridCol>
              </a:tblGrid>
              <a:tr h="287211">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구분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a:defRPr b="1">
                          <a:solidFill>
                            <a:schemeClr val="lt1"/>
                          </a:solidFill>
                          <a:latin typeface="Calibri"/>
                        </a:defRPr>
                      </a:lvl1pPr>
                      <a:lvl2pPr>
                        <a:defRPr b="1">
                          <a:solidFill>
                            <a:schemeClr val="lt1"/>
                          </a:solidFill>
                          <a:latin typeface="Calibri"/>
                        </a:defRPr>
                      </a:lvl2pPr>
                      <a:lvl3pPr>
                        <a:defRPr b="1">
                          <a:solidFill>
                            <a:schemeClr val="lt1"/>
                          </a:solidFill>
                          <a:latin typeface="Calibri"/>
                        </a:defRPr>
                      </a:lvl3pPr>
                      <a:lvl4pPr>
                        <a:defRPr b="1">
                          <a:solidFill>
                            <a:schemeClr val="lt1"/>
                          </a:solidFill>
                          <a:latin typeface="Calibri"/>
                        </a:defRPr>
                      </a:lvl4pPr>
                      <a:lvl5pPr>
                        <a:defRPr b="1">
                          <a:solidFill>
                            <a:schemeClr val="lt1"/>
                          </a:solidFill>
                          <a:latin typeface="Calibri"/>
                        </a:defRPr>
                      </a:lvl5pPr>
                      <a:lvl6pPr>
                        <a:defRPr b="1">
                          <a:solidFill>
                            <a:schemeClr val="lt1"/>
                          </a:solidFill>
                          <a:latin typeface="Calibri"/>
                        </a:defRPr>
                      </a:lvl6pPr>
                      <a:lvl7pPr>
                        <a:defRPr b="1">
                          <a:solidFill>
                            <a:schemeClr val="lt1"/>
                          </a:solidFill>
                          <a:latin typeface="Calibri"/>
                        </a:defRPr>
                      </a:lvl7pPr>
                      <a:lvl8pPr>
                        <a:defRPr b="1">
                          <a:solidFill>
                            <a:schemeClr val="lt1"/>
                          </a:solidFill>
                          <a:latin typeface="Calibri"/>
                        </a:defRPr>
                      </a:lvl8pPr>
                      <a:lvl9pPr>
                        <a:defRPr b="1">
                          <a:solidFill>
                            <a:schemeClr val="lt1"/>
                          </a:solidFill>
                          <a:latin typeface="Calibri"/>
                        </a:defRPr>
                      </a:lvl9pPr>
                    </a:lstStyle>
                    <a:p>
                      <a:pPr algn="ctr" latinLnBrk="0"/>
                      <a:r>
                        <a:rPr kumimoji="0" lang="en-US" altLang="ko-KR"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G-STAR 2019</a:t>
                      </a:r>
                      <a:endPar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G-STAR 2020</a:t>
                      </a:r>
                      <a:endPar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G-STAR 2021</a:t>
                      </a:r>
                      <a:endPar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G-STAR 2022</a:t>
                      </a:r>
                      <a:endPar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G-STAR 2023</a:t>
                      </a:r>
                      <a:endPar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611642235"/>
                  </a:ext>
                </a:extLst>
              </a:tr>
              <a:tr h="403186">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기간</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2019.11.14-11.17</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2020.11.19-11.22</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2021.11.17-11.21</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2022.11.17-11.20</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2023.11.16-11.19</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899710"/>
                  </a:ext>
                </a:extLst>
              </a:tr>
              <a:tr h="627178">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슬로건</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Experience the New</a:t>
                      </a:r>
                    </a:p>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새로운 세상을 경험하라</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슬로건 대신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키워드 온택트</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(On-Tact)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fr-FR"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Here comes the game</a:t>
                      </a:r>
                      <a:br>
                        <a:rPr kumimoji="0" lang="fr-FR"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fr-FR"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again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다시 만나 반갑습니다</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fr-FR"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The Gaming Universe</a:t>
                      </a:r>
                      <a:br>
                        <a:rPr kumimoji="0" lang="fr-FR"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fr-FR"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다시 한 번 게임의 세상으로</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Expand Your Horizons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당신의 시야를 넓혀라</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4507969"/>
                  </a:ext>
                </a:extLst>
              </a:tr>
              <a:tr h="627178">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참여</a:t>
                      </a:r>
                      <a:endParaRPr kumimoji="0" lang="en-US" altLang="ko-KR"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기업 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691</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(3,208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부스</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527</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온라인 라이브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BTB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비즈 매칭</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672</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(1,393</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부스</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987</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(2,947</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부스</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highlight>
                          <a:srgbClr val="FFFF00"/>
                        </a:highligh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1,037</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(3,328</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부스</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highlight>
                          <a:srgbClr val="FFFF00"/>
                        </a:highligh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162750"/>
                  </a:ext>
                </a:extLst>
              </a:tr>
              <a:tr h="627178">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관람객 수</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24</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4,309</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명</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1"/>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온라인 누적 시청자수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85</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명 </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8,000</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명</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온라인 누적 시청자수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96</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명</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18</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4,000</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명</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온라인 누적 시청자수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97</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명</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highlight>
                          <a:srgbClr val="FFFF00"/>
                        </a:highligh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7,000</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명</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온라인으로 송출된 ‘지스타</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TV’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시청자수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94</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만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4,000</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명</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endPar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highlight>
                          <a:srgbClr val="FFFF00"/>
                        </a:highligh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209000"/>
                  </a:ext>
                </a:extLst>
              </a:tr>
              <a:tr h="1119960">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algn="ctr" latinLnBrk="0"/>
                      <a:r>
                        <a:rPr kumimoji="0" lang="ko-KR" altLang="en-US" sz="1200" b="1"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주요 이슈</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a:defRPr>
                          <a:solidFill>
                            <a:schemeClr val="dk1"/>
                          </a:solidFill>
                          <a:latin typeface="Calibri"/>
                        </a:defRPr>
                      </a:lvl1pPr>
                      <a:lvl2pPr>
                        <a:defRPr>
                          <a:solidFill>
                            <a:schemeClr val="dk1"/>
                          </a:solidFill>
                          <a:latin typeface="Calibri"/>
                        </a:defRPr>
                      </a:lvl2pPr>
                      <a:lvl3pPr>
                        <a:defRPr>
                          <a:solidFill>
                            <a:schemeClr val="dk1"/>
                          </a:solidFill>
                          <a:latin typeface="Calibri"/>
                        </a:defRPr>
                      </a:lvl3pPr>
                      <a:lvl4pPr>
                        <a:defRPr>
                          <a:solidFill>
                            <a:schemeClr val="dk1"/>
                          </a:solidFill>
                          <a:latin typeface="Calibri"/>
                        </a:defRPr>
                      </a:lvl4pPr>
                      <a:lvl5pPr>
                        <a:defRPr>
                          <a:solidFill>
                            <a:schemeClr val="dk1"/>
                          </a:solidFill>
                          <a:latin typeface="Calibri"/>
                        </a:defRPr>
                      </a:lvl5pPr>
                      <a:lvl6pPr>
                        <a:defRPr>
                          <a:solidFill>
                            <a:schemeClr val="dk1"/>
                          </a:solidFill>
                          <a:latin typeface="Calibri"/>
                        </a:defRPr>
                      </a:lvl6pPr>
                      <a:lvl7pPr>
                        <a:defRPr>
                          <a:solidFill>
                            <a:schemeClr val="dk1"/>
                          </a:solidFill>
                          <a:latin typeface="Calibri"/>
                        </a:defRPr>
                      </a:lvl7pPr>
                      <a:lvl8pPr>
                        <a:defRPr>
                          <a:solidFill>
                            <a:schemeClr val="dk1"/>
                          </a:solidFill>
                          <a:latin typeface="Calibri"/>
                        </a:defRPr>
                      </a:lvl8pPr>
                      <a:lvl9pPr>
                        <a:defRPr>
                          <a:solidFill>
                            <a:schemeClr val="dk1"/>
                          </a:solidFill>
                          <a:latin typeface="Calibri"/>
                        </a:defRPr>
                      </a:lvl9pPr>
                    </a:lstStyle>
                    <a:p>
                      <a:pPr marL="0" indent="0" algn="ctr" latinLnBrk="1">
                        <a:buFont typeface="Arial" panose="020B0604020202020204" pitchFamily="34" charset="0"/>
                        <a:buNone/>
                      </a:pP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e</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스포츠</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인디 게임</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p>
                    <a:p>
                      <a:pPr marL="0" indent="0" algn="ctr" latinLnBrk="1">
                        <a:buFont typeface="Arial" panose="020B0604020202020204" pitchFamily="34" charset="0"/>
                        <a:buNone/>
                      </a:pP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클라우드</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게임</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게임</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IP</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buFont typeface="Arial" panose="020B0604020202020204" pitchFamily="34" charset="0"/>
                        <a:buNone/>
                      </a:pP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코로나</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로 사상 첫 온라인 개최</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오프라인은 프레스</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(Press)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중심으로 마련</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관람</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맑은 고딕" panose="020B0503020000020004" pitchFamily="50" charset="-127"/>
                          <a:ea typeface="맑은 고딕" panose="020B0503020000020004" pitchFamily="50"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컨퍼런스는 온라인 진행</a:t>
                      </a:r>
                      <a:endPar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buFont typeface="Arial" panose="020B0604020202020204" pitchFamily="34" charset="0"/>
                        <a:buNone/>
                      </a:pP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코로나</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19</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로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년 만에 오프라인과 온라인 행사로 개최</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방역을 고려해 관람객 수를 일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6,000</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명으로 제한</a:t>
                      </a:r>
                      <a:endPar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endParaRP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buFont typeface="Arial" panose="020B0604020202020204" pitchFamily="34" charset="0"/>
                        <a:buNone/>
                      </a:pP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코로나</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19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이후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년 만에 행사를 완전 정상화하며</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BTC</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관은 최초로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개 층으로 확대 진행</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latinLnBrk="0">
                        <a:buFont typeface="Arial" panose="020B0604020202020204" pitchFamily="34" charset="0"/>
                        <a:buNone/>
                      </a:pP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G-STAR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역사상 </a:t>
                      </a:r>
                      <a:b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b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역대 최다 참여 기업 수를 기록하며</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관람객 수는 전년 대비 </a:t>
                      </a:r>
                      <a:r>
                        <a:rPr kumimoji="0" lang="en-US" altLang="ko-KR"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7.1% </a:t>
                      </a:r>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증가 </a:t>
                      </a:r>
                    </a:p>
                  </a:txBody>
                  <a:tcPr marL="36000" marR="36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91060951"/>
                  </a:ext>
                </a:extLst>
              </a:tr>
            </a:tbl>
          </a:graphicData>
        </a:graphic>
      </p:graphicFrame>
    </p:spTree>
    <p:extLst>
      <p:ext uri="{BB962C8B-B14F-4D97-AF65-F5344CB8AC3E}">
        <p14:creationId xmlns:p14="http://schemas.microsoft.com/office/powerpoint/2010/main" val="3713519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33149"/>
            <a:ext cx="8928101" cy="184666"/>
          </a:xfrm>
        </p:spPr>
        <p:txBody>
          <a:bodyPr/>
          <a:lstStyle/>
          <a:p>
            <a:r>
              <a:rPr lang="en-US" altLang="ko-KR" noProof="0" dirty="0"/>
              <a:t>V. Appendix</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[Glossary] </a:t>
            </a:r>
            <a:r>
              <a:rPr lang="ko-KR" altLang="en-US" dirty="0"/>
              <a:t>게임 관련 용어 설명</a:t>
            </a:r>
            <a:endParaRPr lang="ko-KR" altLang="en-US" noProof="0" dirty="0"/>
          </a:p>
        </p:txBody>
      </p:sp>
      <p:sp>
        <p:nvSpPr>
          <p:cNvPr id="25" name="TextBox 24">
            <a:extLst>
              <a:ext uri="{FF2B5EF4-FFF2-40B4-BE49-F238E27FC236}">
                <a16:creationId xmlns:a16="http://schemas.microsoft.com/office/drawing/2014/main" id="{2032C730-18D0-4355-9451-9A33CA511C81}"/>
              </a:ext>
            </a:extLst>
          </p:cNvPr>
          <p:cNvSpPr txBox="1"/>
          <p:nvPr/>
        </p:nvSpPr>
        <p:spPr>
          <a:xfrm>
            <a:off x="520929" y="5845499"/>
            <a:ext cx="4284613" cy="232165"/>
          </a:xfrm>
          <a:prstGeom prst="rect">
            <a:avLst/>
          </a:prstGeom>
          <a:noFill/>
          <a:ln>
            <a:noFill/>
          </a:ln>
        </p:spPr>
        <p:txBody>
          <a:bodyPr wrap="square" lIns="0" tIns="108000" rIns="0" bIns="0" rtlCol="0" anchor="b">
            <a:spAutoFit/>
          </a:bodyPr>
          <a:lstStyle>
            <a:defPPr>
              <a:defRPr lang="en-US"/>
            </a:defPPr>
            <a:lvl1pPr lvl="0">
              <a:defRPr sz="800">
                <a:ln>
                  <a:solidFill>
                    <a:prstClr val="white">
                      <a:lumMod val="75000"/>
                      <a:alpha val="0"/>
                    </a:prstClr>
                  </a:solidFill>
                </a:ln>
                <a:solidFill>
                  <a:prstClr val="white">
                    <a:lumMod val="50000"/>
                  </a:prst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aphicFrame>
        <p:nvGraphicFramePr>
          <p:cNvPr id="5" name="표 4">
            <a:extLst>
              <a:ext uri="{FF2B5EF4-FFF2-40B4-BE49-F238E27FC236}">
                <a16:creationId xmlns:a16="http://schemas.microsoft.com/office/drawing/2014/main" id="{8C1329C7-4CE8-308B-85D2-71D4F0334E9C}"/>
              </a:ext>
            </a:extLst>
          </p:cNvPr>
          <p:cNvGraphicFramePr>
            <a:graphicFrameLocks noGrp="1"/>
          </p:cNvGraphicFramePr>
          <p:nvPr>
            <p:extLst>
              <p:ext uri="{D42A27DB-BD31-4B8C-83A1-F6EECF244321}">
                <p14:modId xmlns:p14="http://schemas.microsoft.com/office/powerpoint/2010/main" val="488658627"/>
              </p:ext>
            </p:extLst>
          </p:nvPr>
        </p:nvGraphicFramePr>
        <p:xfrm>
          <a:off x="488949" y="1196977"/>
          <a:ext cx="8928099" cy="4731000"/>
        </p:xfrm>
        <a:graphic>
          <a:graphicData uri="http://schemas.openxmlformats.org/drawingml/2006/table">
            <a:tbl>
              <a:tblPr>
                <a:tableStyleId>{5C22544A-7EE6-4342-B048-85BDC9FD1C3A}</a:tableStyleId>
              </a:tblPr>
              <a:tblGrid>
                <a:gridCol w="2443615">
                  <a:extLst>
                    <a:ext uri="{9D8B030D-6E8A-4147-A177-3AD203B41FA5}">
                      <a16:colId xmlns:a16="http://schemas.microsoft.com/office/drawing/2014/main" val="2420289166"/>
                    </a:ext>
                  </a:extLst>
                </a:gridCol>
                <a:gridCol w="6484484">
                  <a:extLst>
                    <a:ext uri="{9D8B030D-6E8A-4147-A177-3AD203B41FA5}">
                      <a16:colId xmlns:a16="http://schemas.microsoft.com/office/drawing/2014/main" val="737159794"/>
                    </a:ext>
                  </a:extLst>
                </a:gridCol>
              </a:tblGrid>
              <a:tr h="166219">
                <a:tc>
                  <a:txBody>
                    <a:bodyPr/>
                    <a:lstStyle/>
                    <a:p>
                      <a:pPr algn="ctr" latinLnBrk="0"/>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용어</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0"/>
                      <a:r>
                        <a:rPr kumimoji="0" lang="ko-KR" altLang="en-US" sz="1100" b="0" i="0" u="none" strike="noStrike" kern="1200" cap="none" spc="0" normalizeH="0" baseline="0" dirty="0">
                          <a:ln>
                            <a:solidFill>
                              <a:srgbClr val="D9D9D9">
                                <a:alpha val="0"/>
                              </a:srgbClr>
                            </a:solidFill>
                          </a:ln>
                          <a:solidFill>
                            <a:schemeClr val="tx1">
                              <a:lumMod val="95000"/>
                              <a:lumOff val="5000"/>
                            </a:schemeClr>
                          </a:solidFill>
                          <a:effectLst/>
                          <a:uLnTx/>
                          <a:uFillTx/>
                          <a:latin typeface="KoPub돋움체 Medium" panose="00000600000000000000" pitchFamily="2" charset="-127"/>
                          <a:ea typeface="KoPub돋움체 Medium" panose="00000600000000000000" pitchFamily="2" charset="-127"/>
                          <a:cs typeface="+mn-cs"/>
                        </a:rPr>
                        <a:t>설명</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611642235"/>
                  </a:ext>
                </a:extLst>
              </a:tr>
              <a:tr h="303053">
                <a:tc>
                  <a:txBody>
                    <a:bodyPr/>
                    <a:lstStyle/>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MMORPG (Massively Multiplayer Online Role-Playing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대규모 다중 사용자 온라인 롤플레잉 게임으로</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적게는 수천 명에서 많게는 수만 명 이상의 플레이어가 인터넷을 통해 모두 같은 게임에 접속해 각자의 역할을 맡아 플레이하는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6899710"/>
                  </a:ext>
                </a:extLst>
              </a:tr>
              <a:tr h="303053">
                <a:tc>
                  <a:txBody>
                    <a:bodyPr/>
                    <a:lstStyle/>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MOBA </a:t>
                      </a:r>
                      <a:b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(Multiplayer Online Battle Arena)</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적의 본진을 점령하는 것을 목표로 상대편 플레이어와 다대다 전투를 벌이는 형식의 게임으로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AOS(Aeon</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of</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Strife)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장르로도 불림</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4507969"/>
                  </a:ext>
                </a:extLst>
              </a:tr>
              <a:tr h="303053">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하이퍼 캐주얼 게임 </a:t>
                      </a:r>
                      <a:b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(Hyper Casual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모바일 게임의 한 장르로 별도의 튜토리얼 없이 간단히 손가락을 두들기며 즐길 수 있는 게임</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일반적인 캐주얼 게임보다도 더 단순하여 진입장벽이 낮고 플레이 시간도 짧음 </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162750"/>
                  </a:ext>
                </a:extLst>
              </a:tr>
              <a:tr h="303053">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로그라이크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a:t>
                      </a:r>
                    </a:p>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(Roguelike RPG)</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1980</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년경 등장한 초창기 던전탐색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게임인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로그</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(Rogue)’</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의 특징과 시스템을 모방해 만든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장르 게임으로</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 캐릭터 사망 시 재시도나 중간 불러오기가 안되는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영구적 죽음</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이 최대 특징</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209000"/>
                  </a:ext>
                </a:extLst>
              </a:tr>
              <a:tr h="166219">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턴제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 (Turn-based RPG)</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한 차례</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턴</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씩 순서대로 번갈아 가며 진행하는 방식의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91060951"/>
                  </a:ext>
                </a:extLst>
              </a:tr>
              <a:tr h="303053">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수집형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유저가 다수의 캐릭터를 육성하고 콘텐츠를 즐길 수 있는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RPG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게임으로</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새로운 캐릭터의 소유와 성장을 통해 유저의 성취감을 달성하고 오랜 시간 게임을 즐길 수 있도록 함</a:t>
                      </a: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779941"/>
                  </a:ext>
                </a:extLst>
              </a:tr>
              <a:tr h="303053">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핵앤슬래시</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(Hack &amp; Slash)</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다수의 적들과 싸우는 전투에 집중하는 시스템으로</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위에서 대각선으로 내려다보는</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쿼터뷰</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시점에서 마우스로 적을 클릭해 공격하는 직관적인 전투방식이 특징</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7488375"/>
                  </a:ext>
                </a:extLst>
              </a:tr>
              <a:tr h="303053">
                <a:tc>
                  <a:txBody>
                    <a:bodyPr/>
                    <a:lstStyle/>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FPS (First Person Shooter,</a:t>
                      </a:r>
                    </a:p>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인칭 슈팅게임</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차원 공간을 게임 플레이어의 눈으로 바라보는 </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1</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인칭 시점으로 이동하며</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총 과 같은 무기로 적을 공격하는 게임</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9133194"/>
                  </a:ext>
                </a:extLst>
              </a:tr>
              <a:tr h="166219">
                <a:tc>
                  <a:txBody>
                    <a:bodyPr/>
                    <a:lstStyle/>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PK (Player Killing)</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MMORPG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 등 다수의 플레이어가 참여하는 게임에서 다른 플레이어의 캐릭터를 죽이는 행위</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776550"/>
                  </a:ext>
                </a:extLst>
              </a:tr>
              <a:tr h="303053">
                <a:tc>
                  <a:txBody>
                    <a:bodyPr/>
                    <a:lstStyle/>
                    <a:p>
                      <a:pPr marL="0" indent="0" algn="l" latinLnBrk="0">
                        <a:buFont typeface="Wingdings" panose="05000000000000000000" pitchFamily="2" charset="2"/>
                        <a:buNone/>
                      </a:pP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TCG (Trading Card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카드를 소유하면서 정해진 규칙에 따라 자신만의 카드 모음 세트</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덱</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를 만들어 상대와 대전하고</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카드 소유자끼리 원하는 조건하에 카드를 거래 가능한 게임</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2804591"/>
                  </a:ext>
                </a:extLst>
              </a:tr>
              <a:tr h="166219">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인디 게임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(Indie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대형 게임 유통사나 퍼블리셔의 지원을 받지 않고</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1</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인 개발자나 소수의 인원이 모인 소규모 개발팀에서 제작한 게임</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7015022"/>
                  </a:ext>
                </a:extLst>
              </a:tr>
              <a:tr h="166219">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콘솔</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(Console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TV</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나 모니터에 연결하고 게임 컨트롤러로 조작하는 거치형 비디오 게임 기기를 통해 즐기는 게임</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1235803"/>
                  </a:ext>
                </a:extLst>
              </a:tr>
              <a:tr h="303053">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클라우드 게임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(Cloud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게임 패드</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마우스 등 게임 조작에서 발생하는 입력 데이터를 서버로 전달하고</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클라우드 서버에서 연산</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그래픽 등 모든 데이터를 처리 후 실시간으로 디스플레이에 영상을 전송하는 형태의 게임 서비스</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3801171"/>
                  </a:ext>
                </a:extLst>
              </a:tr>
              <a:tr h="303053">
                <a:tc>
                  <a:txBody>
                    <a:bodyPr/>
                    <a:lstStyle/>
                    <a:p>
                      <a:pPr marL="0" indent="0" algn="l" latinLnBrk="0">
                        <a:buFont typeface="Wingdings" panose="05000000000000000000" pitchFamily="2" charset="2"/>
                        <a:buNone/>
                      </a:pPr>
                      <a:r>
                        <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서브컬처 게임 </a:t>
                      </a:r>
                      <a:r>
                        <a:rPr kumimoji="0" lang="en-US" altLang="ko-KR"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(Subculture Game)</a:t>
                      </a:r>
                      <a:endParaRPr kumimoji="0" lang="ko-KR" altLang="en-US" sz="1100" b="1"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latinLnBrk="0">
                        <a:buFont typeface="Wingdings" panose="05000000000000000000" pitchFamily="2" charset="2"/>
                        <a:buNone/>
                      </a:pP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실험적이고 개성 강한 소재와 다양화된 장르의 니치</a:t>
                      </a:r>
                      <a:r>
                        <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(Niche) </a:t>
                      </a:r>
                      <a:r>
                        <a:rPr kumimoji="0" lang="ko-KR" altLang="en-US"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rPr>
                        <a:t>콘텐츠 중 특히 만화 및 애니메이션 스타일의 캐릭터와 구체적인 세계관 및 서사로 마니아층 팬덤을 보유한 게임 </a:t>
                      </a:r>
                      <a:endParaRPr kumimoji="0" lang="en-US" altLang="ko-KR" sz="1100" b="0" i="0" u="none" strike="noStrike" kern="1200" cap="none" spc="0" normalizeH="0" baseline="0" dirty="0">
                        <a:ln>
                          <a:solidFill>
                            <a:srgbClr val="D9D9D9">
                              <a:alpha val="0"/>
                            </a:srgb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0885189"/>
                  </a:ext>
                </a:extLst>
              </a:tr>
            </a:tbl>
          </a:graphicData>
        </a:graphic>
      </p:graphicFrame>
    </p:spTree>
    <p:extLst>
      <p:ext uri="{BB962C8B-B14F-4D97-AF65-F5344CB8AC3E}">
        <p14:creationId xmlns:p14="http://schemas.microsoft.com/office/powerpoint/2010/main" val="144867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 G-STAR 2023 </a:t>
            </a:r>
            <a:r>
              <a:rPr lang="ko-KR" altLang="en-US" dirty="0"/>
              <a:t>개요</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dirty="0"/>
              <a:t>역대 최다 참가 업체 기록 및 관람객 </a:t>
            </a:r>
            <a:r>
              <a:rPr lang="en-US" altLang="ko-KR" dirty="0"/>
              <a:t>20</a:t>
            </a:r>
            <a:r>
              <a:rPr lang="ko-KR" altLang="en-US" dirty="0"/>
              <a:t>만명 육박 </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pPr lvl="0"/>
            <a:r>
              <a:rPr lang="en-US" altLang="ko-KR" dirty="0"/>
              <a:t>G-STAR</a:t>
            </a:r>
            <a:r>
              <a:rPr lang="ko-KR" altLang="en-US" dirty="0"/>
              <a:t> </a:t>
            </a:r>
            <a:r>
              <a:rPr lang="en-US" altLang="ko-KR" dirty="0"/>
              <a:t>2023</a:t>
            </a:r>
            <a:r>
              <a:rPr lang="ko-KR" altLang="en-US" dirty="0"/>
              <a:t>은 역대 최다인 </a:t>
            </a:r>
            <a:r>
              <a:rPr lang="en-US" altLang="ko-KR" dirty="0"/>
              <a:t>1,037</a:t>
            </a:r>
            <a:r>
              <a:rPr lang="ko-KR" altLang="en-US" dirty="0"/>
              <a:t>개</a:t>
            </a:r>
            <a:r>
              <a:rPr lang="en-US" altLang="ko-KR" dirty="0"/>
              <a:t> </a:t>
            </a:r>
            <a:r>
              <a:rPr lang="ko-KR" altLang="en-US" dirty="0"/>
              <a:t>기업이 참가했으며</a:t>
            </a:r>
            <a:r>
              <a:rPr lang="en-US" altLang="ko-KR" dirty="0"/>
              <a:t> 19</a:t>
            </a:r>
            <a:r>
              <a:rPr lang="ko-KR" altLang="en-US" dirty="0"/>
              <a:t>만 </a:t>
            </a:r>
            <a:r>
              <a:rPr lang="en-US" altLang="ko-KR" dirty="0"/>
              <a:t>7</a:t>
            </a:r>
            <a:r>
              <a:rPr lang="ko-KR" altLang="en-US" dirty="0"/>
              <a:t>천여명의 관람객이 참여함</a:t>
            </a:r>
            <a:r>
              <a:rPr lang="en-US" altLang="ko-KR" dirty="0"/>
              <a:t>. </a:t>
            </a:r>
            <a:r>
              <a:rPr lang="ko-KR" altLang="en-US" dirty="0"/>
              <a:t>전년 대비 관람객 수는 </a:t>
            </a:r>
            <a:r>
              <a:rPr lang="en-US" altLang="ko-KR" dirty="0"/>
              <a:t>7.1% </a:t>
            </a:r>
            <a:r>
              <a:rPr lang="ko-KR" altLang="en-US" dirty="0"/>
              <a:t>증가한 수치임</a:t>
            </a:r>
            <a:r>
              <a:rPr lang="en-US" altLang="ko-KR" dirty="0"/>
              <a:t>. </a:t>
            </a:r>
            <a:r>
              <a:rPr lang="ko-KR" altLang="en-US" dirty="0"/>
              <a:t>온라인으로 송출된 </a:t>
            </a:r>
            <a:r>
              <a:rPr lang="en-US" altLang="ko-KR" dirty="0"/>
              <a:t>‘</a:t>
            </a:r>
            <a:r>
              <a:rPr lang="ko-KR" altLang="en-US" dirty="0"/>
              <a:t>지스타</a:t>
            </a:r>
            <a:r>
              <a:rPr lang="en-US" altLang="ko-KR" dirty="0"/>
              <a:t>TV’</a:t>
            </a:r>
            <a:r>
              <a:rPr lang="ko-KR" altLang="en-US" dirty="0"/>
              <a:t>는 총 </a:t>
            </a:r>
            <a:r>
              <a:rPr lang="en-US" altLang="ko-KR" dirty="0"/>
              <a:t>94</a:t>
            </a:r>
            <a:r>
              <a:rPr lang="ko-KR" altLang="en-US" dirty="0"/>
              <a:t>만 </a:t>
            </a:r>
            <a:r>
              <a:rPr lang="en-US" altLang="ko-KR" dirty="0"/>
              <a:t>4</a:t>
            </a:r>
            <a:r>
              <a:rPr lang="ko-KR" altLang="en-US" dirty="0"/>
              <a:t>천여명이 시청함</a:t>
            </a:r>
            <a:endParaRPr lang="en-US" altLang="ko-KR" dirty="0"/>
          </a:p>
        </p:txBody>
      </p:sp>
      <p:grpSp>
        <p:nvGrpSpPr>
          <p:cNvPr id="2" name="그룹 1">
            <a:extLst>
              <a:ext uri="{FF2B5EF4-FFF2-40B4-BE49-F238E27FC236}">
                <a16:creationId xmlns:a16="http://schemas.microsoft.com/office/drawing/2014/main" id="{C8AE7F51-D24C-7AEC-A775-80D8C2A053E3}"/>
              </a:ext>
            </a:extLst>
          </p:cNvPr>
          <p:cNvGrpSpPr/>
          <p:nvPr/>
        </p:nvGrpSpPr>
        <p:grpSpPr>
          <a:xfrm>
            <a:off x="499109" y="2016196"/>
            <a:ext cx="4392931" cy="276837"/>
            <a:chOff x="704850" y="2013298"/>
            <a:chExt cx="4140200" cy="276837"/>
          </a:xfrm>
        </p:grpSpPr>
        <p:sp>
          <p:nvSpPr>
            <p:cNvPr id="4" name="TextBox 3">
              <a:extLst>
                <a:ext uri="{FF2B5EF4-FFF2-40B4-BE49-F238E27FC236}">
                  <a16:creationId xmlns:a16="http://schemas.microsoft.com/office/drawing/2014/main" id="{A15DEC04-2479-3505-529B-91757915D55E}"/>
                </a:ext>
              </a:extLst>
            </p:cNvPr>
            <p:cNvSpPr txBox="1"/>
            <p:nvPr/>
          </p:nvSpPr>
          <p:spPr>
            <a:xfrm>
              <a:off x="704850" y="2046854"/>
              <a:ext cx="1466748" cy="200055"/>
            </a:xfrm>
            <a:prstGeom prst="rect">
              <a:avLst/>
            </a:prstGeom>
            <a:noFill/>
          </p:spPr>
          <p:txBody>
            <a:bodyPr wrap="none" lIns="0" tIns="0" rIns="0" bIns="0" rtlCol="0">
              <a:spAutoFit/>
            </a:bodyPr>
            <a:lstStyle/>
            <a:p>
              <a:r>
                <a:rPr lang="en-US" altLang="ko-KR"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BTC</a:t>
              </a:r>
              <a:r>
                <a:rPr lang="ko-KR" altLang="en-US"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관 주요</a:t>
              </a:r>
              <a:r>
                <a:rPr lang="en-US" altLang="ko-KR"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참가 업체</a:t>
              </a:r>
            </a:p>
          </p:txBody>
        </p:sp>
        <p:cxnSp>
          <p:nvCxnSpPr>
            <p:cNvPr id="6" name="직선 연결선 5">
              <a:extLst>
                <a:ext uri="{FF2B5EF4-FFF2-40B4-BE49-F238E27FC236}">
                  <a16:creationId xmlns:a16="http://schemas.microsoft.com/office/drawing/2014/main" id="{8AABF3A1-3D39-2E7B-D1C2-962EFD8F138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74F05BAD-B97A-45E5-D997-F1A20C214156}"/>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9A14759E-9CDD-CA6E-0CB8-CC9BA6CE6A7B}"/>
              </a:ext>
            </a:extLst>
          </p:cNvPr>
          <p:cNvSpPr txBox="1"/>
          <p:nvPr/>
        </p:nvSpPr>
        <p:spPr>
          <a:xfrm>
            <a:off x="537754" y="6156141"/>
            <a:ext cx="8526236" cy="138499"/>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a:t>
            </a:r>
            <a:r>
              <a:rPr lang="en-US" altLang="ko-KR" sz="900" dirty="0">
                <a:solidFill>
                  <a:schemeClr val="tx1">
                    <a:lumMod val="50000"/>
                    <a:lumOff val="50000"/>
                  </a:schemeClr>
                </a:solidFill>
                <a:latin typeface="KoPub돋움체 Medium" panose="02020603020101020101" pitchFamily="18" charset="-127"/>
                <a:ea typeface="KoPub돋움체 Medium" panose="02020603020101020101" pitchFamily="18" charset="-127"/>
              </a:rPr>
              <a:t>: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G-STAR,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경제연구원</a:t>
            </a:r>
          </a:p>
        </p:txBody>
      </p:sp>
      <p:grpSp>
        <p:nvGrpSpPr>
          <p:cNvPr id="11" name="그룹 10">
            <a:extLst>
              <a:ext uri="{FF2B5EF4-FFF2-40B4-BE49-F238E27FC236}">
                <a16:creationId xmlns:a16="http://schemas.microsoft.com/office/drawing/2014/main" id="{CB306DEC-B11B-610E-0ADE-23A8A3ED75BD}"/>
              </a:ext>
            </a:extLst>
          </p:cNvPr>
          <p:cNvGrpSpPr/>
          <p:nvPr/>
        </p:nvGrpSpPr>
        <p:grpSpPr>
          <a:xfrm>
            <a:off x="492760" y="4077347"/>
            <a:ext cx="4392931" cy="276837"/>
            <a:chOff x="704850" y="2013298"/>
            <a:chExt cx="4140200" cy="276837"/>
          </a:xfrm>
        </p:grpSpPr>
        <p:sp>
          <p:nvSpPr>
            <p:cNvPr id="12" name="TextBox 11">
              <a:extLst>
                <a:ext uri="{FF2B5EF4-FFF2-40B4-BE49-F238E27FC236}">
                  <a16:creationId xmlns:a16="http://schemas.microsoft.com/office/drawing/2014/main" id="{90703DE6-E688-D3F7-1AAE-9ACAEB31B2E1}"/>
                </a:ext>
              </a:extLst>
            </p:cNvPr>
            <p:cNvSpPr txBox="1"/>
            <p:nvPr/>
          </p:nvSpPr>
          <p:spPr>
            <a:xfrm>
              <a:off x="704850" y="2046854"/>
              <a:ext cx="1475084" cy="200055"/>
            </a:xfrm>
            <a:prstGeom prst="rect">
              <a:avLst/>
            </a:prstGeom>
            <a:noFill/>
          </p:spPr>
          <p:txBody>
            <a:bodyPr wrap="none" lIns="0" tIns="0" rIns="0" bIns="0" rtlCol="0">
              <a:spAutoFit/>
            </a:bodyPr>
            <a:lstStyle/>
            <a:p>
              <a:r>
                <a:rPr lang="en-US" altLang="ko-KR"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BTB</a:t>
              </a:r>
              <a:r>
                <a:rPr lang="ko-KR" altLang="en-US" sz="1300" dirty="0">
                  <a:ln>
                    <a:solidFill>
                      <a:schemeClr val="bg1">
                        <a:lumMod val="75000"/>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관 주요 참가 업체</a:t>
              </a:r>
            </a:p>
          </p:txBody>
        </p:sp>
        <p:cxnSp>
          <p:nvCxnSpPr>
            <p:cNvPr id="13" name="직선 연결선 12">
              <a:extLst>
                <a:ext uri="{FF2B5EF4-FFF2-40B4-BE49-F238E27FC236}">
                  <a16:creationId xmlns:a16="http://schemas.microsoft.com/office/drawing/2014/main" id="{0AA2370E-1902-2794-0F81-7FFBB57E2D42}"/>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702D5DD9-134E-1A92-C0F8-92D9C4FFF19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1" name="표 3">
            <a:extLst>
              <a:ext uri="{FF2B5EF4-FFF2-40B4-BE49-F238E27FC236}">
                <a16:creationId xmlns:a16="http://schemas.microsoft.com/office/drawing/2014/main" id="{54F10FBA-F463-20DF-FB1B-36C9F57E7E74}"/>
              </a:ext>
            </a:extLst>
          </p:cNvPr>
          <p:cNvGraphicFramePr>
            <a:graphicFrameLocks noGrp="1"/>
          </p:cNvGraphicFramePr>
          <p:nvPr>
            <p:extLst>
              <p:ext uri="{D42A27DB-BD31-4B8C-83A1-F6EECF244321}">
                <p14:modId xmlns:p14="http://schemas.microsoft.com/office/powerpoint/2010/main" val="1242051055"/>
              </p:ext>
            </p:extLst>
          </p:nvPr>
        </p:nvGraphicFramePr>
        <p:xfrm>
          <a:off x="492761" y="2379070"/>
          <a:ext cx="4140200" cy="1555229"/>
        </p:xfrm>
        <a:graphic>
          <a:graphicData uri="http://schemas.openxmlformats.org/drawingml/2006/table">
            <a:tbl>
              <a:tblPr firstRow="1" bandRow="1">
                <a:tableStyleId>{21E4AEA4-8DFA-4A89-87EB-49C32662AFE0}</a:tableStyleId>
              </a:tblPr>
              <a:tblGrid>
                <a:gridCol w="1381338">
                  <a:extLst>
                    <a:ext uri="{9D8B030D-6E8A-4147-A177-3AD203B41FA5}">
                      <a16:colId xmlns:a16="http://schemas.microsoft.com/office/drawing/2014/main" val="2023698503"/>
                    </a:ext>
                  </a:extLst>
                </a:gridCol>
                <a:gridCol w="1396153">
                  <a:extLst>
                    <a:ext uri="{9D8B030D-6E8A-4147-A177-3AD203B41FA5}">
                      <a16:colId xmlns:a16="http://schemas.microsoft.com/office/drawing/2014/main" val="4155040642"/>
                    </a:ext>
                  </a:extLst>
                </a:gridCol>
                <a:gridCol w="1362709">
                  <a:extLst>
                    <a:ext uri="{9D8B030D-6E8A-4147-A177-3AD203B41FA5}">
                      <a16:colId xmlns:a16="http://schemas.microsoft.com/office/drawing/2014/main" val="3063388828"/>
                    </a:ext>
                  </a:extLst>
                </a:gridCol>
              </a:tblGrid>
              <a:tr h="217307">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엔씨소프트</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위메이드</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넷마블 </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613710969"/>
                  </a:ext>
                </a:extLst>
              </a:tr>
              <a:tr h="228667">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크래프톤</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스마일게이트 </a:t>
                      </a:r>
                      <a:r>
                        <a:rPr lang="en-US" altLang="ko-KR"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RPG</a:t>
                      </a:r>
                      <a:endPar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에픽게임즈 코리아</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2093868"/>
                  </a:ext>
                </a:extLst>
              </a:tr>
              <a:tr h="217307">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인벤</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일렉트로닉 아츠</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레드브릭</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230273587"/>
                  </a:ext>
                </a:extLst>
              </a:tr>
              <a:tr h="217307">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엔트리플</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구글 플레이</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몬스타기어</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35832"/>
                  </a:ext>
                </a:extLst>
              </a:tr>
              <a:tr h="228667">
                <a:tc>
                  <a:txBody>
                    <a:bodyPr/>
                    <a:lstStyle/>
                    <a:p>
                      <a:pPr marL="0" marR="0" lvl="0" indent="0" algn="l"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한미마이크로닉스</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marL="0" marR="0" lvl="0" indent="0" algn="l" defTabSz="914400" eaLnBrk="1" fontAlgn="auto" latinLnBrk="0" hangingPunct="1">
                        <a:lnSpc>
                          <a:spcPct val="110000"/>
                        </a:lnSpc>
                        <a:spcBef>
                          <a:spcPts val="300"/>
                        </a:spcBef>
                        <a:spcAft>
                          <a:spcPts val="0"/>
                        </a:spcAft>
                        <a:buClrTx/>
                        <a:buSzTx/>
                        <a:buFont typeface="Arial" panose="020B0604020202020204" pitchFamily="34" charset="0"/>
                        <a:buNone/>
                        <a:tabLst/>
                        <a:defRPr/>
                      </a:pP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GDEVIL KOREA</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뉴노멀소프트</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567018593"/>
                  </a:ext>
                </a:extLst>
              </a:tr>
              <a:tr h="217307">
                <a:tc>
                  <a:txBody>
                    <a:bodyPr/>
                    <a:lstStyle/>
                    <a:p>
                      <a:pPr algn="l"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그라비티</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웹젠</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쿠로게임즈</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25847066"/>
                  </a:ext>
                </a:extLst>
              </a:tr>
              <a:tr h="228667">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파우게임즈</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빅게임스튜디오</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marL="0" indent="0" algn="l" latinLnBrk="0">
                        <a:lnSpc>
                          <a:spcPct val="110000"/>
                        </a:lnSpc>
                        <a:spcBef>
                          <a:spcPts val="300"/>
                        </a:spcBef>
                        <a:spcAft>
                          <a:spcPts val="0"/>
                        </a:spcAft>
                        <a:buFont typeface="Arial" panose="020B0604020202020204" pitchFamily="34" charset="0"/>
                        <a:buNone/>
                      </a:pP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AMD</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677811754"/>
                  </a:ext>
                </a:extLst>
              </a:tr>
            </a:tbl>
          </a:graphicData>
        </a:graphic>
      </p:graphicFrame>
      <p:graphicFrame>
        <p:nvGraphicFramePr>
          <p:cNvPr id="22" name="표 21">
            <a:extLst>
              <a:ext uri="{FF2B5EF4-FFF2-40B4-BE49-F238E27FC236}">
                <a16:creationId xmlns:a16="http://schemas.microsoft.com/office/drawing/2014/main" id="{6F509226-2F6D-DBD6-0FC0-F09A7BE8577A}"/>
              </a:ext>
            </a:extLst>
          </p:cNvPr>
          <p:cNvGraphicFramePr>
            <a:graphicFrameLocks noGrp="1"/>
          </p:cNvGraphicFramePr>
          <p:nvPr>
            <p:extLst>
              <p:ext uri="{D42A27DB-BD31-4B8C-83A1-F6EECF244321}">
                <p14:modId xmlns:p14="http://schemas.microsoft.com/office/powerpoint/2010/main" val="2602322660"/>
              </p:ext>
            </p:extLst>
          </p:nvPr>
        </p:nvGraphicFramePr>
        <p:xfrm>
          <a:off x="492760" y="4510589"/>
          <a:ext cx="4140200" cy="1398402"/>
        </p:xfrm>
        <a:graphic>
          <a:graphicData uri="http://schemas.openxmlformats.org/drawingml/2006/table">
            <a:tbl>
              <a:tblPr firstRow="1" bandRow="1">
                <a:tableStyleId>{21E4AEA4-8DFA-4A89-87EB-49C32662AFE0}</a:tableStyleId>
              </a:tblPr>
              <a:tblGrid>
                <a:gridCol w="1357089">
                  <a:extLst>
                    <a:ext uri="{9D8B030D-6E8A-4147-A177-3AD203B41FA5}">
                      <a16:colId xmlns:a16="http://schemas.microsoft.com/office/drawing/2014/main" val="482764887"/>
                    </a:ext>
                  </a:extLst>
                </a:gridCol>
                <a:gridCol w="1357089">
                  <a:extLst>
                    <a:ext uri="{9D8B030D-6E8A-4147-A177-3AD203B41FA5}">
                      <a16:colId xmlns:a16="http://schemas.microsoft.com/office/drawing/2014/main" val="2348565753"/>
                    </a:ext>
                  </a:extLst>
                </a:gridCol>
                <a:gridCol w="1426022">
                  <a:extLst>
                    <a:ext uri="{9D8B030D-6E8A-4147-A177-3AD203B41FA5}">
                      <a16:colId xmlns:a16="http://schemas.microsoft.com/office/drawing/2014/main" val="2655591761"/>
                    </a:ext>
                  </a:extLst>
                </a:gridCol>
              </a:tblGrid>
              <a:tr h="227158">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위메이드</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스마일게이트</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카카오게임즈</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935134475"/>
                  </a:ext>
                </a:extLst>
              </a:tr>
              <a:tr h="239033">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펄어비스</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그라비티</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프라우드넷</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8785447"/>
                  </a:ext>
                </a:extLst>
              </a:tr>
              <a:tr h="226987">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엑솔라</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en-US" altLang="ko-KR"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NHN</a:t>
                      </a:r>
                      <a:endPar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네이버클라우드</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4072839702"/>
                  </a:ext>
                </a:extLst>
              </a:tr>
              <a:tr h="239033">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미스트플레이</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네오리진</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플레이위드</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4178336"/>
                  </a:ext>
                </a:extLst>
              </a:tr>
              <a:tr h="227158">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해치랩스 </a:t>
                      </a: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드래곤플라이</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tc>
                  <a:txBody>
                    <a:bodyPr/>
                    <a:lstStyle/>
                    <a:p>
                      <a:pPr algn="l" latinLnBrk="0"/>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밥게이트</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3409147031"/>
                  </a:ext>
                </a:extLst>
              </a:tr>
              <a:tr h="239033">
                <a:tc>
                  <a:txBody>
                    <a:bodyPr/>
                    <a:lstStyle/>
                    <a:p>
                      <a:pPr marL="0" indent="0" algn="l" latinLnBrk="0">
                        <a:lnSpc>
                          <a:spcPct val="110000"/>
                        </a:lnSpc>
                        <a:spcBef>
                          <a:spcPts val="300"/>
                        </a:spcBef>
                        <a:spcAft>
                          <a:spcPts val="0"/>
                        </a:spcAft>
                        <a:buFont typeface="Arial" panose="020B0604020202020204" pitchFamily="34" charset="0"/>
                        <a:buNone/>
                      </a:pPr>
                      <a:r>
                        <a:rPr lang="en-US" altLang="ko-KR"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Coda Payments</a:t>
                      </a:r>
                      <a:endPar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endParaRPr>
                    </a:p>
                  </a:txBody>
                  <a:tcPr marL="54000" marR="54000"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큐로드</a:t>
                      </a:r>
                    </a:p>
                  </a:txBody>
                  <a:tcPr marL="54000" marR="54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indent="0" algn="l" latinLnBrk="0">
                        <a:lnSpc>
                          <a:spcPct val="110000"/>
                        </a:lnSpc>
                        <a:spcBef>
                          <a:spcPts val="300"/>
                        </a:spcBef>
                        <a:spcAft>
                          <a:spcPts val="0"/>
                        </a:spcAft>
                        <a:buFont typeface="Arial" panose="020B0604020202020204" pitchFamily="34" charset="0"/>
                        <a:buNone/>
                      </a:pPr>
                      <a:r>
                        <a:rPr lang="ko-KR" altLang="en-US" sz="1100" b="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수퍼톤</a:t>
                      </a:r>
                    </a:p>
                  </a:txBody>
                  <a:tcPr marL="54000" marR="54000"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568624"/>
                  </a:ext>
                </a:extLst>
              </a:tr>
            </a:tbl>
          </a:graphicData>
        </a:graphic>
      </p:graphicFrame>
      <p:grpSp>
        <p:nvGrpSpPr>
          <p:cNvPr id="24" name="그룹 23">
            <a:extLst>
              <a:ext uri="{FF2B5EF4-FFF2-40B4-BE49-F238E27FC236}">
                <a16:creationId xmlns:a16="http://schemas.microsoft.com/office/drawing/2014/main" id="{54D24BDB-2412-AE91-9536-4EE9FDA82AA1}"/>
              </a:ext>
            </a:extLst>
          </p:cNvPr>
          <p:cNvGrpSpPr/>
          <p:nvPr/>
        </p:nvGrpSpPr>
        <p:grpSpPr>
          <a:xfrm>
            <a:off x="4953000" y="2015179"/>
            <a:ext cx="4283213" cy="276837"/>
            <a:chOff x="704850" y="2013298"/>
            <a:chExt cx="4140200" cy="276837"/>
          </a:xfrm>
        </p:grpSpPr>
        <p:sp>
          <p:nvSpPr>
            <p:cNvPr id="25" name="TextBox 24">
              <a:extLst>
                <a:ext uri="{FF2B5EF4-FFF2-40B4-BE49-F238E27FC236}">
                  <a16:creationId xmlns:a16="http://schemas.microsoft.com/office/drawing/2014/main" id="{5541B893-F9AE-DF63-E528-842DA3BD1EF8}"/>
                </a:ext>
              </a:extLst>
            </p:cNvPr>
            <p:cNvSpPr txBox="1"/>
            <p:nvPr/>
          </p:nvSpPr>
          <p:spPr>
            <a:xfrm>
              <a:off x="704850" y="2046854"/>
              <a:ext cx="1640337" cy="200055"/>
            </a:xfrm>
            <a:prstGeom prst="rect">
              <a:avLst/>
            </a:prstGeom>
            <a:noFill/>
          </p:spPr>
          <p:txBody>
            <a:bodyPr wrap="none" lIns="0" tIns="0" rIns="0" bIns="0" rtlCol="0">
              <a:spAutoFit/>
            </a:bodyPr>
            <a:lstStyle/>
            <a:p>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G-STAR</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관람객 수 변화</a:t>
              </a:r>
              <a:r>
                <a:rPr lang="en-US" altLang="ko-KR"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schemeClr val="tx2">
                        <a:alpha val="0"/>
                      </a:schemeClr>
                    </a:solidFill>
                  </a:ln>
                  <a:solidFill>
                    <a:schemeClr val="tx2"/>
                  </a:solidFill>
                  <a:latin typeface="KoPub돋움체 Bold" panose="00000800000000000000" pitchFamily="2" charset="-127"/>
                  <a:ea typeface="KoPub돋움체 Bold" panose="00000800000000000000" pitchFamily="2" charset="-127"/>
                  <a:cs typeface="Univers for KPMG"/>
                </a:rPr>
                <a:t>추이</a:t>
              </a:r>
            </a:p>
          </p:txBody>
        </p:sp>
        <p:cxnSp>
          <p:nvCxnSpPr>
            <p:cNvPr id="26" name="직선 연결선 25">
              <a:extLst>
                <a:ext uri="{FF2B5EF4-FFF2-40B4-BE49-F238E27FC236}">
                  <a16:creationId xmlns:a16="http://schemas.microsoft.com/office/drawing/2014/main" id="{FF3F05DF-5B46-401E-E56A-9119B0B949BE}"/>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56F25C65-0F21-704C-255B-88CC519F19F0}"/>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35" name="차트 34">
            <a:extLst>
              <a:ext uri="{FF2B5EF4-FFF2-40B4-BE49-F238E27FC236}">
                <a16:creationId xmlns:a16="http://schemas.microsoft.com/office/drawing/2014/main" id="{13D60A95-92DB-6A41-2364-8FB806D7B512}"/>
              </a:ext>
            </a:extLst>
          </p:cNvPr>
          <p:cNvGraphicFramePr/>
          <p:nvPr>
            <p:extLst>
              <p:ext uri="{D42A27DB-BD31-4B8C-83A1-F6EECF244321}">
                <p14:modId xmlns:p14="http://schemas.microsoft.com/office/powerpoint/2010/main" val="1063075466"/>
              </p:ext>
            </p:extLst>
          </p:nvPr>
        </p:nvGraphicFramePr>
        <p:xfrm>
          <a:off x="5004607" y="2639927"/>
          <a:ext cx="4140200" cy="2995348"/>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F1BBD8A3-6836-6910-AB51-A86579F084DF}"/>
              </a:ext>
            </a:extLst>
          </p:cNvPr>
          <p:cNvSpPr txBox="1"/>
          <p:nvPr/>
        </p:nvSpPr>
        <p:spPr>
          <a:xfrm>
            <a:off x="4901394" y="2538824"/>
            <a:ext cx="377455" cy="230832"/>
          </a:xfrm>
          <a:prstGeom prst="rect">
            <a:avLst/>
          </a:prstGeom>
          <a:noFill/>
        </p:spPr>
        <p:txBody>
          <a:bodyPr wrap="square" rtlCol="0">
            <a:spAutoFit/>
          </a:bodyPr>
          <a:lstStyle/>
          <a:p>
            <a:r>
              <a:rPr lang="en-US" altLang="ko-KR" sz="900" dirty="0">
                <a:solidFill>
                  <a:srgbClr val="595959"/>
                </a:solidFill>
                <a:latin typeface="KoPub돋움체 Medium" panose="02020603020101020101" pitchFamily="18" charset="-127"/>
                <a:ea typeface="KoPub돋움체 Medium" panose="02020603020101020101" pitchFamily="18" charset="-127"/>
              </a:rPr>
              <a:t>(</a:t>
            </a:r>
            <a:r>
              <a:rPr lang="ko-KR" altLang="en-US" sz="900" dirty="0">
                <a:solidFill>
                  <a:srgbClr val="595959"/>
                </a:solidFill>
                <a:latin typeface="KoPub돋움체 Medium" panose="02020603020101020101" pitchFamily="18" charset="-127"/>
                <a:ea typeface="KoPub돋움체 Medium" panose="02020603020101020101" pitchFamily="18" charset="-127"/>
              </a:rPr>
              <a:t>명</a:t>
            </a:r>
            <a:r>
              <a:rPr lang="en-US" altLang="ko-KR" sz="900" dirty="0">
                <a:solidFill>
                  <a:srgbClr val="595959"/>
                </a:solidFill>
                <a:latin typeface="KoPub돋움체 Medium" panose="02020603020101020101" pitchFamily="18" charset="-127"/>
                <a:ea typeface="KoPub돋움체 Medium" panose="02020603020101020101" pitchFamily="18" charset="-127"/>
              </a:rPr>
              <a:t>)</a:t>
            </a:r>
            <a:endParaRPr lang="ko-KR" altLang="en-US" sz="900" dirty="0">
              <a:solidFill>
                <a:srgbClr val="595959"/>
              </a:solidFill>
              <a:latin typeface="KoPub돋움체 Medium" panose="02020603020101020101" pitchFamily="18" charset="-127"/>
              <a:ea typeface="KoPub돋움체 Medium" panose="02020603020101020101" pitchFamily="18" charset="-127"/>
            </a:endParaRPr>
          </a:p>
        </p:txBody>
      </p:sp>
      <p:sp>
        <p:nvSpPr>
          <p:cNvPr id="37" name="TextBox 36">
            <a:extLst>
              <a:ext uri="{FF2B5EF4-FFF2-40B4-BE49-F238E27FC236}">
                <a16:creationId xmlns:a16="http://schemas.microsoft.com/office/drawing/2014/main" id="{65D58372-4D69-12A9-8D5F-B413564522AE}"/>
              </a:ext>
            </a:extLst>
          </p:cNvPr>
          <p:cNvSpPr txBox="1"/>
          <p:nvPr/>
        </p:nvSpPr>
        <p:spPr>
          <a:xfrm>
            <a:off x="5060952" y="5895489"/>
            <a:ext cx="4626512" cy="369332"/>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 G-STAR,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경제연구원</a:t>
            </a:r>
          </a:p>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Note: 2020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년은 코로나</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19</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로 오프라인은 개최하지 않고 온라인으로만 개최</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2021</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년은</a:t>
            </a:r>
          </a:p>
          <a:p>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코로나</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19</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에 따른 거리두기로 하루 관람인원을 </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6,000</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명으로 제한</a:t>
            </a:r>
          </a:p>
        </p:txBody>
      </p:sp>
    </p:spTree>
    <p:extLst>
      <p:ext uri="{BB962C8B-B14F-4D97-AF65-F5344CB8AC3E}">
        <p14:creationId xmlns:p14="http://schemas.microsoft.com/office/powerpoint/2010/main" val="3842838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CF77BD3D-D2F8-4136-8E3F-427E9770157C}"/>
              </a:ext>
            </a:extLst>
          </p:cNvPr>
          <p:cNvSpPr txBox="1"/>
          <p:nvPr/>
        </p:nvSpPr>
        <p:spPr>
          <a:xfrm>
            <a:off x="814388" y="934037"/>
            <a:ext cx="4899964" cy="492443"/>
          </a:xfrm>
          <a:prstGeom prst="rect">
            <a:avLst/>
          </a:prstGeom>
          <a:noFill/>
        </p:spPr>
        <p:txBody>
          <a:bodyPr wrap="square" lIns="0" tIns="0" rIns="0" bIns="0" rtlCol="0" anchor="b" anchorCtr="0">
            <a:spAutoFit/>
          </a:bodyPr>
          <a:lstStyle>
            <a:defPPr>
              <a:defRPr lang="en-US"/>
            </a:defPPr>
            <a:lvl1pPr>
              <a:defRPr sz="3900">
                <a:solidFill>
                  <a:prstClr val="white"/>
                </a:solidFill>
                <a:latin typeface="KPMG Extralight"/>
                <a:cs typeface="KPMG Extralight"/>
              </a:defRPr>
            </a:lvl1pPr>
          </a:lstStyle>
          <a:p>
            <a:pPr marL="0" marR="0" lvl="0" indent="0" algn="l" defTabSz="839602" rtl="0" eaLnBrk="1" fontAlgn="auto" latinLnBrk="1"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srgbClr val="0091DA">
                      <a:alpha val="0"/>
                    </a:srgbClr>
                  </a:solidFill>
                </a:ln>
                <a:solidFill>
                  <a:srgbClr val="00338D"/>
                </a:solidFill>
                <a:effectLst/>
                <a:uLnTx/>
                <a:uFillTx/>
                <a:latin typeface="KPMG Bold" panose="020B0803030202040204" pitchFamily="34" charset="0"/>
                <a:ea typeface="KoPub돋움체 Medium"/>
              </a:rPr>
              <a:t>Business Contacts</a:t>
            </a:r>
          </a:p>
        </p:txBody>
      </p:sp>
      <p:graphicFrame>
        <p:nvGraphicFramePr>
          <p:cNvPr id="3" name="표 2">
            <a:extLst>
              <a:ext uri="{FF2B5EF4-FFF2-40B4-BE49-F238E27FC236}">
                <a16:creationId xmlns:a16="http://schemas.microsoft.com/office/drawing/2014/main" id="{7A1E2E84-FDFE-FC5B-7858-03F36AF00854}"/>
              </a:ext>
            </a:extLst>
          </p:cNvPr>
          <p:cNvGraphicFramePr>
            <a:graphicFrameLocks noGrp="1" noChangeAspect="1"/>
          </p:cNvGraphicFramePr>
          <p:nvPr>
            <p:extLst>
              <p:ext uri="{D42A27DB-BD31-4B8C-83A1-F6EECF244321}">
                <p14:modId xmlns:p14="http://schemas.microsoft.com/office/powerpoint/2010/main" val="1517369694"/>
              </p:ext>
            </p:extLst>
          </p:nvPr>
        </p:nvGraphicFramePr>
        <p:xfrm>
          <a:off x="832336" y="1600272"/>
          <a:ext cx="7942548" cy="3106103"/>
        </p:xfrm>
        <a:graphic>
          <a:graphicData uri="http://schemas.openxmlformats.org/drawingml/2006/table">
            <a:tbl>
              <a:tblPr firstRow="1" bandRow="1"/>
              <a:tblGrid>
                <a:gridCol w="1985637">
                  <a:extLst>
                    <a:ext uri="{9D8B030D-6E8A-4147-A177-3AD203B41FA5}">
                      <a16:colId xmlns:a16="http://schemas.microsoft.com/office/drawing/2014/main" val="20000"/>
                    </a:ext>
                  </a:extLst>
                </a:gridCol>
                <a:gridCol w="1985637">
                  <a:extLst>
                    <a:ext uri="{9D8B030D-6E8A-4147-A177-3AD203B41FA5}">
                      <a16:colId xmlns:a16="http://schemas.microsoft.com/office/drawing/2014/main" val="20001"/>
                    </a:ext>
                  </a:extLst>
                </a:gridCol>
                <a:gridCol w="1985637">
                  <a:extLst>
                    <a:ext uri="{9D8B030D-6E8A-4147-A177-3AD203B41FA5}">
                      <a16:colId xmlns:a16="http://schemas.microsoft.com/office/drawing/2014/main" val="20002"/>
                    </a:ext>
                  </a:extLst>
                </a:gridCol>
                <a:gridCol w="1985637">
                  <a:extLst>
                    <a:ext uri="{9D8B030D-6E8A-4147-A177-3AD203B41FA5}">
                      <a16:colId xmlns:a16="http://schemas.microsoft.com/office/drawing/2014/main" val="20003"/>
                    </a:ext>
                  </a:extLst>
                </a:gridCol>
              </a:tblGrid>
              <a:tr h="288094">
                <a:tc gridSpan="4">
                  <a:txBody>
                    <a:bodyPr/>
                    <a:lstStyle>
                      <a:lvl1pPr marL="0">
                        <a:defRPr b="1">
                          <a:solidFill>
                            <a:schemeClr val="lt1"/>
                          </a:solidFill>
                          <a:latin typeface="Univers for KPMG"/>
                        </a:defRPr>
                      </a:lvl1pPr>
                      <a:lvl2pPr marL="403431">
                        <a:defRPr b="1">
                          <a:solidFill>
                            <a:schemeClr val="lt1"/>
                          </a:solidFill>
                          <a:latin typeface="Univers for KPMG"/>
                        </a:defRPr>
                      </a:lvl2pPr>
                      <a:lvl3pPr marL="806862">
                        <a:defRPr b="1">
                          <a:solidFill>
                            <a:schemeClr val="lt1"/>
                          </a:solidFill>
                          <a:latin typeface="Univers for KPMG"/>
                        </a:defRPr>
                      </a:lvl3pPr>
                      <a:lvl4pPr marL="1210293">
                        <a:defRPr b="1">
                          <a:solidFill>
                            <a:schemeClr val="lt1"/>
                          </a:solidFill>
                          <a:latin typeface="Univers for KPMG"/>
                        </a:defRPr>
                      </a:lvl4pPr>
                      <a:lvl5pPr marL="1613724">
                        <a:defRPr b="1">
                          <a:solidFill>
                            <a:schemeClr val="lt1"/>
                          </a:solidFill>
                          <a:latin typeface="Univers for KPMG"/>
                        </a:defRPr>
                      </a:lvl5pPr>
                      <a:lvl6pPr marL="2017154">
                        <a:defRPr b="1">
                          <a:solidFill>
                            <a:schemeClr val="lt1"/>
                          </a:solidFill>
                          <a:latin typeface="Univers for KPMG"/>
                        </a:defRPr>
                      </a:lvl6pPr>
                      <a:lvl7pPr marL="2420586">
                        <a:defRPr b="1">
                          <a:solidFill>
                            <a:schemeClr val="lt1"/>
                          </a:solidFill>
                          <a:latin typeface="Univers for KPMG"/>
                        </a:defRPr>
                      </a:lvl7pPr>
                      <a:lvl8pPr marL="2824017">
                        <a:defRPr b="1">
                          <a:solidFill>
                            <a:schemeClr val="lt1"/>
                          </a:solidFill>
                          <a:latin typeface="Univers for KPMG"/>
                        </a:defRPr>
                      </a:lvl8pPr>
                      <a:lvl9pPr marL="3227448">
                        <a:defRPr b="1">
                          <a:solidFill>
                            <a:schemeClr val="lt1"/>
                          </a:solidFill>
                          <a:latin typeface="Univers for KPMG"/>
                        </a:defRPr>
                      </a:lvl9pPr>
                    </a:lstStyle>
                    <a:p>
                      <a:pPr marL="0" marR="0" lvl="0" indent="0" algn="l" rtl="0" eaLnBrk="1" fontAlgn="auto" latinLnBrk="1" hangingPunct="1">
                        <a:lnSpc>
                          <a:spcPct val="100000"/>
                        </a:lnSpc>
                        <a:spcBef>
                          <a:spcPts val="0"/>
                        </a:spcBef>
                        <a:spcAft>
                          <a:spcPts val="0"/>
                        </a:spcAft>
                        <a:buClrTx/>
                        <a:buSzTx/>
                        <a:buFontTx/>
                        <a:buNone/>
                      </a:pPr>
                      <a:r>
                        <a:rPr kumimoji="0"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rPr>
                        <a:t>전자정보통신엔터테인먼트산업 전문팀</a:t>
                      </a:r>
                      <a:r>
                        <a:rPr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rPr>
                        <a:t> </a:t>
                      </a:r>
                      <a:endParaRPr kumimoji="0" lang="ko-KR" altLang="en-US" sz="1300" b="0" i="0" u="none" strike="noStrike" kern="0" cap="none" spc="0" normalizeH="0" baseline="0" noProof="0" dirty="0">
                        <a:ln>
                          <a:solidFill>
                            <a:srgbClr val="00338D">
                              <a:alpha val="0"/>
                            </a:srgbClr>
                          </a:solidFill>
                        </a:ln>
                        <a:solidFill>
                          <a:srgbClr val="00338D"/>
                        </a:solidFill>
                        <a:effectLst/>
                        <a:uLnTx/>
                        <a:uFillTx/>
                        <a:latin typeface="KoPub돋움체 Bold"/>
                        <a:ea typeface="KoPub돋움체 Bold"/>
                        <a:cs typeface="Arial"/>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latinLnBrk="1"/>
                      <a:endParaRPr lang="ko-KR" altLang="en-US" sz="1200">
                        <a:latin typeface="+mn-ea"/>
                        <a:ea typeface="+mn-ea"/>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hMerge="1">
                  <a:txBody>
                    <a:bodyPr/>
                    <a:lstStyle/>
                    <a:p>
                      <a:pPr marL="0" marR="0" indent="0" algn="l" defTabSz="495285" rtl="0" eaLnBrk="1" fontAlgn="auto" latinLnBrk="1" hangingPunct="1">
                        <a:lnSpc>
                          <a:spcPct val="100000"/>
                        </a:lnSpc>
                        <a:spcBef>
                          <a:spcPts val="0"/>
                        </a:spcBef>
                        <a:spcAft>
                          <a:spcPts val="0"/>
                        </a:spcAft>
                        <a:buClrTx/>
                        <a:buSzTx/>
                        <a:buFontTx/>
                        <a:buNone/>
                        <a:tabLst/>
                        <a:defRPr/>
                      </a:pPr>
                      <a:endParaRPr lang="en-US" altLang="ko-KR" sz="1400" b="1" spc="59">
                        <a:solidFill>
                          <a:srgbClr val="00338D"/>
                        </a:solidFill>
                        <a:latin typeface="+mn-ea"/>
                        <a:ea typeface="+mn-ea"/>
                        <a:cs typeface="Arial" panose="020B0604020202020204" pitchFamily="34" charset="0"/>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760470">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염승훈 </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Industry Leader</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defTabSz="914400">
                        <a:lnSpc>
                          <a:spcPct val="100000"/>
                        </a:lnSpc>
                        <a:spcBef>
                          <a:spcPts val="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02-2112-0533</a:t>
                      </a:r>
                    </a:p>
                    <a:p>
                      <a:pPr marL="0" defTabSz="914400">
                        <a:lnSpc>
                          <a:spcPct val="100000"/>
                        </a:lnSpc>
                        <a:spcBef>
                          <a:spcPts val="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syeom@kr.kpmg.com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전철희</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02-2112-0355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cjun@kr.kpmg.com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박성배</a:t>
                      </a:r>
                      <a:r>
                        <a:rPr lang="en-US" altLang="ko-KR" sz="900" b="1" spc="0" baseline="0" dirty="0">
                          <a:ln>
                            <a:solidFill>
                              <a:srgbClr val="00338D">
                                <a:alpha val="0"/>
                              </a:srgbClr>
                            </a:solidFill>
                          </a:ln>
                          <a:gradFill>
                            <a:gsLst>
                              <a:gs pos="0">
                                <a:srgbClr val="00338D"/>
                              </a:gs>
                              <a:gs pos="100000">
                                <a:srgbClr val="00338D"/>
                              </a:gs>
                            </a:gsLst>
                            <a:lin ang="5400000" scaled="1"/>
                          </a:gradFill>
                          <a:latin typeface="KoPub돋움체 Medium" panose="00000600000000000000" pitchFamily="2" charset="-127"/>
                          <a:ea typeface="KoPub돋움체 Medium" panose="00000600000000000000" pitchFamily="2" charset="-127"/>
                          <a:cs typeface="Arial" pitchFamily="34" charset="0"/>
                        </a:rPr>
                        <a:t> </a:t>
                      </a:r>
                    </a:p>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02-2112-0304</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sungbaepark@kr.kpmg.com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한상현</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b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b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부대표</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02-2112-0387</a:t>
                      </a:r>
                    </a:p>
                    <a:p>
                      <a:pPr marL="0" marR="0" lvl="0" indent="0" defTabSz="91440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sanghyunhan@kr.kpmg.com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1396">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민성진 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02-2112-0852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smin@kr.kpmg.com</a:t>
                      </a: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장현민</a:t>
                      </a:r>
                      <a:r>
                        <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02-2112-0546</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hyunminjang@kr.kpmg.com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정헌</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02-2112-0334</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heonjung@kr.kpmg.com</a:t>
                      </a:r>
                      <a:endPar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노원</a:t>
                      </a:r>
                      <a:r>
                        <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02-2112-0313</a:t>
                      </a:r>
                    </a:p>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altLang="ko-KR" sz="1000" b="0" i="0" u="none" strike="noStrike" kern="0" cap="none" spc="0" normalizeH="0" baseline="0" noProof="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wroh@kr.kpmg.com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72559">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algn="l" defTabSz="495285" rtl="0" eaLnBrk="1" fontAlgn="auto" latinLnBrk="1"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강인혜</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02-2112-0363</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ikang@kr.kpmg.com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a:lnSpc>
                          <a:spcPct val="100000"/>
                        </a:lnSpc>
                        <a:spcBef>
                          <a:spcPts val="100"/>
                        </a:spcBef>
                        <a:spcAft>
                          <a:spcPts val="0"/>
                        </a:spcAf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최이현</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02-2112-0505</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yeehyunchoi@kr.kpmg.com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안창범</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전무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02-2112-0312</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cahn@kr.kpmg.com</a:t>
                      </a: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Univers for KPMG"/>
                        </a:defRPr>
                      </a:lvl1pPr>
                      <a:lvl2pPr marL="403431">
                        <a:defRPr>
                          <a:solidFill>
                            <a:schemeClr val="dk1"/>
                          </a:solidFill>
                          <a:latin typeface="Univers for KPMG"/>
                        </a:defRPr>
                      </a:lvl2pPr>
                      <a:lvl3pPr marL="806862">
                        <a:defRPr>
                          <a:solidFill>
                            <a:schemeClr val="dk1"/>
                          </a:solidFill>
                          <a:latin typeface="Univers for KPMG"/>
                        </a:defRPr>
                      </a:lvl3pPr>
                      <a:lvl4pPr marL="1210293">
                        <a:defRPr>
                          <a:solidFill>
                            <a:schemeClr val="dk1"/>
                          </a:solidFill>
                          <a:latin typeface="Univers for KPMG"/>
                        </a:defRPr>
                      </a:lvl4pPr>
                      <a:lvl5pPr marL="1613724">
                        <a:defRPr>
                          <a:solidFill>
                            <a:schemeClr val="dk1"/>
                          </a:solidFill>
                          <a:latin typeface="Univers for KPMG"/>
                        </a:defRPr>
                      </a:lvl5pPr>
                      <a:lvl6pPr marL="2017154">
                        <a:defRPr>
                          <a:solidFill>
                            <a:schemeClr val="dk1"/>
                          </a:solidFill>
                          <a:latin typeface="Univers for KPMG"/>
                        </a:defRPr>
                      </a:lvl6pPr>
                      <a:lvl7pPr marL="2420586">
                        <a:defRPr>
                          <a:solidFill>
                            <a:schemeClr val="dk1"/>
                          </a:solidFill>
                          <a:latin typeface="Univers for KPMG"/>
                        </a:defRPr>
                      </a:lvl7pPr>
                      <a:lvl8pPr marL="2824017">
                        <a:defRPr>
                          <a:solidFill>
                            <a:schemeClr val="dk1"/>
                          </a:solidFill>
                          <a:latin typeface="Univers for KPMG"/>
                        </a:defRPr>
                      </a:lvl8pPr>
                      <a:lvl9pPr marL="3227448">
                        <a:defRPr>
                          <a:solidFill>
                            <a:schemeClr val="dk1"/>
                          </a:solidFill>
                          <a:latin typeface="Univers for KPMG"/>
                        </a:defRPr>
                      </a:lvl9p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최진석</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02-2112-7669</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jinseokchoi@kr.kpmg.com</a:t>
                      </a:r>
                    </a:p>
                    <a:p>
                      <a:pPr marL="0" marR="0" lvl="0" indent="0" algn="l" defTabSz="495285" rtl="0" eaLnBrk="1" fontAlgn="auto" latinLnBrk="1" hangingPunct="1">
                        <a:lnSpc>
                          <a:spcPct val="100000"/>
                        </a:lnSpc>
                        <a:spcBef>
                          <a:spcPts val="10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2443">
                <a:tc>
                  <a:txBody>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윤주헌</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02-2112-0374</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joohunyoon@kr.kpmg.com</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강승미</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02-2112-0061</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seungmikang@kr.kpmg.com</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00000"/>
                        </a:lnSpc>
                        <a:spcBef>
                          <a:spcPts val="100"/>
                        </a:spcBef>
                        <a:spcAft>
                          <a:spcPts val="0"/>
                        </a:spcAft>
                        <a:buClrTx/>
                        <a:buSzTx/>
                        <a:buFontTx/>
                        <a:buNone/>
                        <a:tabLst/>
                        <a:defRPr/>
                      </a:pP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강진명</a:t>
                      </a:r>
                      <a:r>
                        <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 </a:t>
                      </a:r>
                      <a:r>
                        <a:rPr kumimoji="0" lang="ko-KR" altLang="en-US"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상무</a:t>
                      </a:r>
                      <a:endParaRPr kumimoji="0" lang="en-US" altLang="ko-KR" sz="1000" b="1"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T 02-2112-3203</a:t>
                      </a:r>
                    </a:p>
                    <a:p>
                      <a:pPr marL="0">
                        <a:lnSpc>
                          <a:spcPct val="100000"/>
                        </a:lnSpc>
                        <a:spcBef>
                          <a:spcPts val="100"/>
                        </a:spcBef>
                        <a:spcAft>
                          <a:spcPts val="0"/>
                        </a:spcAft>
                        <a:defRPr/>
                      </a:pPr>
                      <a:r>
                        <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rPr>
                        <a:t>E jinmyoungkang@kr.kpmg.com</a:t>
                      </a:r>
                    </a:p>
                    <a:p>
                      <a:pPr marL="0">
                        <a:lnSpc>
                          <a:spcPct val="100000"/>
                        </a:lnSpc>
                        <a:spcBef>
                          <a:spcPts val="100"/>
                        </a:spcBef>
                        <a:spcAft>
                          <a:spcPts val="0"/>
                        </a:spcAf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95285" rtl="0" eaLnBrk="1" fontAlgn="auto" latinLnBrk="1" hangingPunct="1">
                        <a:lnSpc>
                          <a:spcPct val="100000"/>
                        </a:lnSpc>
                        <a:spcBef>
                          <a:spcPts val="100"/>
                        </a:spcBef>
                        <a:spcAft>
                          <a:spcPts val="0"/>
                        </a:spcAft>
                        <a:buClrTx/>
                        <a:buSzTx/>
                        <a:buFontTx/>
                        <a:buNone/>
                        <a:tabLst/>
                        <a:defRPr/>
                      </a:pPr>
                      <a:endParaRPr kumimoji="0" lang="en-US" altLang="ko-KR" sz="1000" b="0" i="0" u="none" strike="noStrike" kern="0" cap="none" spc="0" normalizeH="0" baseline="0" dirty="0">
                        <a:ln>
                          <a:solidFill>
                            <a:schemeClr val="accent1">
                              <a:alpha val="0"/>
                            </a:schemeClr>
                          </a:solidFill>
                        </a:ln>
                        <a:gradFill>
                          <a:gsLst>
                            <a:gs pos="0">
                              <a:srgbClr val="00338D"/>
                            </a:gs>
                            <a:gs pos="100000">
                              <a:srgbClr val="00338D"/>
                            </a:gs>
                          </a:gsLst>
                          <a:lin ang="5400000" scaled="1"/>
                        </a:gradFill>
                        <a:effectLst/>
                        <a:uLnTx/>
                        <a:uFillTx/>
                        <a:latin typeface="KoPub돋움체 Medium" panose="00000600000000000000" pitchFamily="2" charset="-127"/>
                        <a:ea typeface="KoPub돋움체 Medium" panose="00000600000000000000" pitchFamily="2" charset="-127"/>
                        <a:cs typeface="Arial" pitchFamily="34" charset="0"/>
                      </a:endParaRPr>
                    </a:p>
                  </a:txBody>
                  <a:tcPr marL="0" marR="0" marT="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249786"/>
                  </a:ext>
                </a:extLst>
              </a:tr>
            </a:tbl>
          </a:graphicData>
        </a:graphic>
      </p:graphicFrame>
    </p:spTree>
    <p:extLst>
      <p:ext uri="{BB962C8B-B14F-4D97-AF65-F5344CB8AC3E}">
        <p14:creationId xmlns:p14="http://schemas.microsoft.com/office/powerpoint/2010/main" val="1584875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descr="의류, 텍스트, 사람, 실내이(가) 표시된 사진&#10;&#10;자동 생성된 설명">
            <a:extLst>
              <a:ext uri="{FF2B5EF4-FFF2-40B4-BE49-F238E27FC236}">
                <a16:creationId xmlns:a16="http://schemas.microsoft.com/office/drawing/2014/main" id="{081EAA1F-14E5-9608-E721-1954801262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32388" y="2565400"/>
            <a:ext cx="4285740" cy="3214308"/>
          </a:xfrm>
          <a:prstGeom prst="rect">
            <a:avLst/>
          </a:prstGeom>
        </p:spPr>
      </p:pic>
      <p:pic>
        <p:nvPicPr>
          <p:cNvPr id="6" name="그림 5" descr="의류, 신발류, 실내, 여성이(가) 표시된 사진&#10;&#10;자동 생성된 설명">
            <a:extLst>
              <a:ext uri="{FF2B5EF4-FFF2-40B4-BE49-F238E27FC236}">
                <a16:creationId xmlns:a16="http://schemas.microsoft.com/office/drawing/2014/main" id="{E8879A21-7889-E494-4D8A-85F4F788FB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865" y="2565400"/>
            <a:ext cx="4285748" cy="3214311"/>
          </a:xfrm>
          <a:prstGeom prst="rect">
            <a:avLst/>
          </a:prstGeom>
        </p:spPr>
      </p:pic>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 G-STAR 2023 </a:t>
            </a:r>
            <a:r>
              <a:rPr lang="ko-KR" altLang="en-US" dirty="0"/>
              <a:t>개요</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ko-KR" altLang="en-US" kern="1200" dirty="0">
                <a:ln>
                  <a:solidFill>
                    <a:prstClr val="white">
                      <a:lumMod val="75000"/>
                      <a:alpha val="0"/>
                    </a:prstClr>
                  </a:solidFill>
                </a:ln>
                <a:solidFill>
                  <a:srgbClr val="00338D"/>
                </a:solidFill>
              </a:rPr>
              <a:t>서브컬처 게임 페스티벌 등 다양한 부대행사 운영</a:t>
            </a:r>
            <a:endParaRPr lang="ko-KR" altLang="en-US" dirty="0"/>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r>
              <a:rPr lang="ko-KR" altLang="en-US" dirty="0">
                <a:ln>
                  <a:solidFill>
                    <a:prstClr val="white">
                      <a:lumMod val="75000"/>
                      <a:alpha val="0"/>
                    </a:prstClr>
                  </a:solidFill>
                </a:ln>
                <a:latin typeface="+mn-ea"/>
                <a:ea typeface="+mn-ea"/>
              </a:rPr>
              <a:t>서브컬처 게임</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인디 게임 등 다양한 영역의 게임의 홍보 및 체험을 유도하기 위한 </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서브컬처 게임 페스티벌</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인디쇼케이스</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를 운영함</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일반 참관객의 체험과 함께 </a:t>
            </a:r>
            <a:r>
              <a:rPr lang="en-US" altLang="ko-KR" dirty="0">
                <a:ln>
                  <a:solidFill>
                    <a:prstClr val="white">
                      <a:lumMod val="75000"/>
                      <a:alpha val="0"/>
                    </a:prstClr>
                  </a:solidFill>
                </a:ln>
                <a:latin typeface="+mn-ea"/>
                <a:ea typeface="+mn-ea"/>
              </a:rPr>
              <a:t>BTB </a:t>
            </a:r>
            <a:r>
              <a:rPr lang="ko-KR" altLang="en-US" dirty="0">
                <a:ln>
                  <a:solidFill>
                    <a:prstClr val="white">
                      <a:lumMod val="75000"/>
                      <a:alpha val="0"/>
                    </a:prstClr>
                  </a:solidFill>
                </a:ln>
                <a:latin typeface="+mn-ea"/>
                <a:ea typeface="+mn-ea"/>
              </a:rPr>
              <a:t>미팅을 지원하며 게임 산업의 확장에 나섬  </a:t>
            </a:r>
            <a:endParaRPr lang="en-US" altLang="ko-KR" dirty="0">
              <a:ln>
                <a:solidFill>
                  <a:prstClr val="white">
                    <a:lumMod val="75000"/>
                    <a:alpha val="0"/>
                  </a:prstClr>
                </a:solidFill>
              </a:ln>
              <a:latin typeface="+mn-ea"/>
              <a:ea typeface="+mn-ea"/>
            </a:endParaRPr>
          </a:p>
        </p:txBody>
      </p:sp>
      <p:sp>
        <p:nvSpPr>
          <p:cNvPr id="2" name="TextBox 1">
            <a:extLst>
              <a:ext uri="{FF2B5EF4-FFF2-40B4-BE49-F238E27FC236}">
                <a16:creationId xmlns:a16="http://schemas.microsoft.com/office/drawing/2014/main" id="{59D5246F-229D-06F5-91B8-AC02E00AA63E}"/>
              </a:ext>
            </a:extLst>
          </p:cNvPr>
          <p:cNvSpPr txBox="1"/>
          <p:nvPr/>
        </p:nvSpPr>
        <p:spPr>
          <a:xfrm>
            <a:off x="510495" y="5879300"/>
            <a:ext cx="8526236"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800" dirty="0">
                <a:ln>
                  <a:solidFill>
                    <a:prstClr val="white">
                      <a:lumMod val="75000"/>
                      <a:alpha val="0"/>
                    </a:prstClr>
                  </a:solidFill>
                </a:ln>
                <a:solidFill>
                  <a:srgbClr val="FFFFFF">
                    <a:lumMod val="50000"/>
                  </a:srgbClr>
                </a:solidFill>
                <a:latin typeface="KoPub돋움체 Medium" panose="00000600000000000000" pitchFamily="2" charset="-127"/>
                <a:ea typeface="KoPub돋움체 Medium" panose="00000600000000000000" pitchFamily="2" charset="-127"/>
              </a:rPr>
              <a:t>Photograph </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a:t>
            </a:r>
            <a:r>
              <a:rPr kumimoji="0" lang="en-US" altLang="ko-KR" sz="9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p>
        </p:txBody>
      </p:sp>
      <p:sp>
        <p:nvSpPr>
          <p:cNvPr id="4" name="TextBox 3">
            <a:extLst>
              <a:ext uri="{FF2B5EF4-FFF2-40B4-BE49-F238E27FC236}">
                <a16:creationId xmlns:a16="http://schemas.microsoft.com/office/drawing/2014/main" id="{A04DC9DE-5C8F-AA60-6DD1-0317F32A9529}"/>
              </a:ext>
            </a:extLst>
          </p:cNvPr>
          <p:cNvSpPr txBox="1"/>
          <p:nvPr/>
        </p:nvSpPr>
        <p:spPr>
          <a:xfrm>
            <a:off x="5132389" y="5876925"/>
            <a:ext cx="462651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Photograph Source</a:t>
            </a:r>
            <a:r>
              <a:rPr kumimoji="0" lang="en-US" altLang="ko-KR" sz="900" b="0" i="0" u="none" strike="noStrike" kern="1200" cap="none" spc="0" normalizeH="0" baseline="0" noProof="0" dirty="0">
                <a:ln>
                  <a:noFill/>
                </a:ln>
                <a:solidFill>
                  <a:srgbClr val="000000">
                    <a:lumMod val="50000"/>
                    <a:lumOff val="50000"/>
                  </a:srgbClr>
                </a:solidFill>
                <a:effectLst/>
                <a:uLnTx/>
                <a:uFillTx/>
                <a:latin typeface="KoPub돋움체 Medium" panose="02020603020101020101" pitchFamily="18" charset="-127"/>
                <a:ea typeface="KoPub돋움체 Medium" panose="02020603020101020101" pitchFamily="18"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 </a:t>
            </a:r>
          </a:p>
        </p:txBody>
      </p:sp>
      <p:grpSp>
        <p:nvGrpSpPr>
          <p:cNvPr id="10" name="그룹 9">
            <a:extLst>
              <a:ext uri="{FF2B5EF4-FFF2-40B4-BE49-F238E27FC236}">
                <a16:creationId xmlns:a16="http://schemas.microsoft.com/office/drawing/2014/main" id="{084C72C2-FCB1-AAD1-E9DA-C6DE10C16E6B}"/>
              </a:ext>
            </a:extLst>
          </p:cNvPr>
          <p:cNvGrpSpPr/>
          <p:nvPr/>
        </p:nvGrpSpPr>
        <p:grpSpPr>
          <a:xfrm>
            <a:off x="487866" y="2023816"/>
            <a:ext cx="4285748" cy="276837"/>
            <a:chOff x="704850" y="2013298"/>
            <a:chExt cx="4140200" cy="276837"/>
          </a:xfrm>
        </p:grpSpPr>
        <p:sp>
          <p:nvSpPr>
            <p:cNvPr id="11" name="TextBox 10">
              <a:extLst>
                <a:ext uri="{FF2B5EF4-FFF2-40B4-BE49-F238E27FC236}">
                  <a16:creationId xmlns:a16="http://schemas.microsoft.com/office/drawing/2014/main" id="{B47A532B-FDAD-0A3E-B674-8FAE75EF19AF}"/>
                </a:ext>
              </a:extLst>
            </p:cNvPr>
            <p:cNvSpPr txBox="1"/>
            <p:nvPr/>
          </p:nvSpPr>
          <p:spPr>
            <a:xfrm>
              <a:off x="704850" y="2046854"/>
              <a:ext cx="389048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srgbClr val="FFFFFF">
                        <a:lumMod val="75000"/>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서브컬처 게임 페스티벌</a:t>
              </a:r>
              <a:r>
                <a:rPr lang="en-US" altLang="ko-KR" sz="1300" dirty="0">
                  <a:ln>
                    <a:solidFill>
                      <a:srgbClr val="FFFFFF">
                        <a:lumMod val="75000"/>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srgbClr val="FFFFFF">
                        <a:lumMod val="75000"/>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서브컬처 코스플레이 및 굿즈 판매</a:t>
              </a:r>
              <a:endParaRPr kumimoji="0" lang="ko-KR" altLang="en-US" sz="1300" b="0" i="0" u="none" strike="noStrike" kern="1200" cap="none" spc="0" normalizeH="0" baseline="0" noProof="0" dirty="0">
                <a:ln>
                  <a:solidFill>
                    <a:srgbClr val="FFFFFF">
                      <a:lumMod val="75000"/>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12" name="직선 연결선 11">
              <a:extLst>
                <a:ext uri="{FF2B5EF4-FFF2-40B4-BE49-F238E27FC236}">
                  <a16:creationId xmlns:a16="http://schemas.microsoft.com/office/drawing/2014/main" id="{AD2BC3BD-90AE-B770-A1EA-729B2CD5609D}"/>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C0152B-3EC9-7803-2FEB-A5946979BE28}"/>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D3E5776F-C6B8-071B-56A9-6FC069695F7A}"/>
              </a:ext>
            </a:extLst>
          </p:cNvPr>
          <p:cNvGrpSpPr/>
          <p:nvPr/>
        </p:nvGrpSpPr>
        <p:grpSpPr>
          <a:xfrm>
            <a:off x="5132388" y="2030106"/>
            <a:ext cx="4284662" cy="276837"/>
            <a:chOff x="704850" y="2013298"/>
            <a:chExt cx="4140200" cy="276837"/>
          </a:xfrm>
        </p:grpSpPr>
        <p:sp>
          <p:nvSpPr>
            <p:cNvPr id="21" name="TextBox 20">
              <a:extLst>
                <a:ext uri="{FF2B5EF4-FFF2-40B4-BE49-F238E27FC236}">
                  <a16:creationId xmlns:a16="http://schemas.microsoft.com/office/drawing/2014/main" id="{755BF665-EBFC-6C40-CB96-13B418B146E7}"/>
                </a:ext>
              </a:extLst>
            </p:cNvPr>
            <p:cNvSpPr txBox="1"/>
            <p:nvPr/>
          </p:nvSpPr>
          <p:spPr>
            <a:xfrm>
              <a:off x="704850" y="2046854"/>
              <a:ext cx="3087080"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300" dirty="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인디쇼케이스</a:t>
              </a:r>
              <a:r>
                <a:rPr lang="en-US" altLang="ko-KR" sz="1300" dirty="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 </a:t>
              </a:r>
              <a:r>
                <a:rPr lang="ko-KR" altLang="en-US" sz="1300" dirty="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인디 게임 업계 </a:t>
              </a:r>
              <a:r>
                <a:rPr lang="en-US" altLang="ko-KR" sz="1300" dirty="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BTB </a:t>
              </a:r>
              <a:r>
                <a:rPr lang="ko-KR" altLang="en-US" sz="1300" dirty="0">
                  <a:ln>
                    <a:solidFill>
                      <a:srgbClr val="00338D">
                        <a:alpha val="0"/>
                      </a:srgbClr>
                    </a:solidFill>
                  </a:ln>
                  <a:solidFill>
                    <a:srgbClr val="00338D"/>
                  </a:solidFill>
                  <a:latin typeface="KoPub돋움체 Bold" panose="00000800000000000000" pitchFamily="2" charset="-127"/>
                  <a:ea typeface="KoPub돋움체 Bold" panose="00000800000000000000" pitchFamily="2" charset="-127"/>
                  <a:cs typeface="Univers for KPMG"/>
                </a:rPr>
                <a:t>상담 지원  </a:t>
              </a:r>
              <a:endParaRPr kumimoji="0" lang="ko-KR" altLang="en-US" sz="1300" b="0" i="0" u="none" strike="noStrike" kern="1200" cap="none" spc="0" normalizeH="0" baseline="0" noProof="0" dirty="0">
                <a:ln>
                  <a:solidFill>
                    <a:srgbClr val="00338D">
                      <a:alpha val="0"/>
                    </a:srgb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22" name="직선 연결선 21">
              <a:extLst>
                <a:ext uri="{FF2B5EF4-FFF2-40B4-BE49-F238E27FC236}">
                  <a16:creationId xmlns:a16="http://schemas.microsoft.com/office/drawing/2014/main" id="{2692154F-663D-C03B-E880-44466CF9C8E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43F00140-B5A8-E34C-0D64-04D492669932}"/>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타원 6">
            <a:extLst>
              <a:ext uri="{FF2B5EF4-FFF2-40B4-BE49-F238E27FC236}">
                <a16:creationId xmlns:a16="http://schemas.microsoft.com/office/drawing/2014/main" id="{5361F193-19F2-97D3-F98D-FCF2601AA9D4}"/>
              </a:ext>
            </a:extLst>
          </p:cNvPr>
          <p:cNvSpPr/>
          <p:nvPr/>
        </p:nvSpPr>
        <p:spPr>
          <a:xfrm>
            <a:off x="7478895" y="4750094"/>
            <a:ext cx="108000" cy="1332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sp>
        <p:nvSpPr>
          <p:cNvPr id="9" name="타원 8">
            <a:extLst>
              <a:ext uri="{FF2B5EF4-FFF2-40B4-BE49-F238E27FC236}">
                <a16:creationId xmlns:a16="http://schemas.microsoft.com/office/drawing/2014/main" id="{88E933C7-1755-9DBF-6B28-D04C1932AF9D}"/>
              </a:ext>
            </a:extLst>
          </p:cNvPr>
          <p:cNvSpPr/>
          <p:nvPr/>
        </p:nvSpPr>
        <p:spPr>
          <a:xfrm rot="19972207">
            <a:off x="6328656" y="4766796"/>
            <a:ext cx="108000" cy="144000"/>
          </a:xfrm>
          <a:prstGeom prst="ellipse">
            <a:avLst/>
          </a:prstGeom>
          <a:solidFill>
            <a:srgbClr val="976B5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lumMod val="75000"/>
                  <a:lumOff val="25000"/>
                  <a:alpha val="18000"/>
                </a:srgbClr>
              </a:solidFill>
              <a:effectLst/>
              <a:uLnTx/>
              <a:uFillTx/>
              <a:latin typeface="KoPub돋움체 Medium"/>
              <a:ea typeface="KoPub돋움체 Medium"/>
              <a:cs typeface="+mn-cs"/>
            </a:endParaRPr>
          </a:p>
        </p:txBody>
      </p:sp>
      <p:pic>
        <p:nvPicPr>
          <p:cNvPr id="15" name="그림 14">
            <a:extLst>
              <a:ext uri="{FF2B5EF4-FFF2-40B4-BE49-F238E27FC236}">
                <a16:creationId xmlns:a16="http://schemas.microsoft.com/office/drawing/2014/main" id="{4FBDE528-BDD5-5F7C-AC57-CC1A7081F955}"/>
              </a:ext>
            </a:extLst>
          </p:cNvPr>
          <p:cNvPicPr>
            <a:picLocks noChangeAspect="1"/>
          </p:cNvPicPr>
          <p:nvPr/>
        </p:nvPicPr>
        <p:blipFill>
          <a:blip r:embed="rId5"/>
          <a:stretch>
            <a:fillRect/>
          </a:stretch>
        </p:blipFill>
        <p:spPr>
          <a:xfrm rot="232208">
            <a:off x="5804677" y="4690346"/>
            <a:ext cx="49262" cy="72000"/>
          </a:xfrm>
          <a:prstGeom prst="rect">
            <a:avLst/>
          </a:prstGeom>
        </p:spPr>
      </p:pic>
    </p:spTree>
    <p:extLst>
      <p:ext uri="{BB962C8B-B14F-4D97-AF65-F5344CB8AC3E}">
        <p14:creationId xmlns:p14="http://schemas.microsoft.com/office/powerpoint/2010/main" val="111407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259D3791-25DA-4E03-8E5F-258A6FDEB7E2}"/>
              </a:ext>
            </a:extLst>
          </p:cNvPr>
          <p:cNvSpPr>
            <a:spLocks noGrp="1"/>
          </p:cNvSpPr>
          <p:nvPr>
            <p:ph type="body" sz="quarter" idx="10"/>
          </p:nvPr>
        </p:nvSpPr>
        <p:spPr>
          <a:xfrm>
            <a:off x="488949" y="322987"/>
            <a:ext cx="8928101" cy="184666"/>
          </a:xfrm>
        </p:spPr>
        <p:txBody>
          <a:bodyPr/>
          <a:lstStyle/>
          <a:p>
            <a:r>
              <a:rPr lang="en-US" altLang="ko-KR" dirty="0"/>
              <a:t>I. G-STAR 2023</a:t>
            </a:r>
            <a:r>
              <a:rPr lang="ko-KR" altLang="en-US" dirty="0"/>
              <a:t> 개요</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07087"/>
            <a:ext cx="8928100" cy="322262"/>
          </a:xfrm>
        </p:spPr>
        <p:txBody>
          <a:bodyPr/>
          <a:lstStyle/>
          <a:p>
            <a:pPr lvl="0"/>
            <a:r>
              <a:rPr lang="en-US" altLang="ko-KR" dirty="0"/>
              <a:t>[</a:t>
            </a:r>
            <a:r>
              <a:rPr lang="ko-KR" altLang="en-US" dirty="0"/>
              <a:t>참고</a:t>
            </a:r>
            <a:r>
              <a:rPr lang="en-US" altLang="ko-KR" dirty="0"/>
              <a:t>] </a:t>
            </a:r>
            <a:r>
              <a:rPr lang="ko-KR" altLang="en-US" dirty="0"/>
              <a:t>글로벌 주요 게임 박람회</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152309"/>
            <a:ext cx="8928100" cy="864737"/>
          </a:xfrm>
        </p:spPr>
        <p:txBody>
          <a:bodyPr/>
          <a:lstStyle/>
          <a:p>
            <a:pPr lvl="0"/>
            <a:r>
              <a:rPr lang="en-US" altLang="ko-KR" dirty="0"/>
              <a:t>2023</a:t>
            </a:r>
            <a:r>
              <a:rPr lang="ko-KR" altLang="en-US" dirty="0"/>
              <a:t>년 </a:t>
            </a:r>
            <a:r>
              <a:rPr lang="en-US" altLang="ko-KR" dirty="0"/>
              <a:t>8</a:t>
            </a:r>
            <a:r>
              <a:rPr lang="ko-KR" altLang="en-US" dirty="0"/>
              <a:t>월 독일에서 개최된 </a:t>
            </a:r>
            <a:r>
              <a:rPr lang="en-US" altLang="ko-KR" dirty="0"/>
              <a:t>Gamescom</a:t>
            </a:r>
            <a:r>
              <a:rPr lang="ko-KR" altLang="en-US" dirty="0"/>
              <a:t>과 </a:t>
            </a:r>
            <a:r>
              <a:rPr lang="en-US" altLang="ko-KR" dirty="0"/>
              <a:t>9</a:t>
            </a:r>
            <a:r>
              <a:rPr lang="ko-KR" altLang="en-US" dirty="0"/>
              <a:t>월 일본의 </a:t>
            </a:r>
            <a:r>
              <a:rPr lang="en-US" altLang="ko-KR" dirty="0"/>
              <a:t>Tokyo Game Show</a:t>
            </a:r>
            <a:r>
              <a:rPr lang="ko-KR" altLang="en-US" dirty="0"/>
              <a:t>에 글로벌 게임 및 관련 업체들이 참가</a:t>
            </a:r>
            <a:r>
              <a:rPr lang="en-US" altLang="ko-KR" dirty="0"/>
              <a:t>. </a:t>
            </a:r>
            <a:r>
              <a:rPr lang="ko-KR" altLang="en-US" dirty="0"/>
              <a:t>중국의 </a:t>
            </a:r>
            <a:r>
              <a:rPr lang="en-US" altLang="ko-KR" dirty="0"/>
              <a:t>2023</a:t>
            </a:r>
            <a:r>
              <a:rPr lang="ko-KR" altLang="en-US" dirty="0"/>
              <a:t> </a:t>
            </a:r>
            <a:r>
              <a:rPr lang="en-US" altLang="ko-KR" dirty="0"/>
              <a:t>China Joy </a:t>
            </a:r>
            <a:r>
              <a:rPr lang="ko-KR" altLang="en-US" dirty="0"/>
              <a:t>게임쇼에서는 게임과 더불어 </a:t>
            </a:r>
            <a:r>
              <a:rPr lang="en-US" altLang="ko-KR" dirty="0"/>
              <a:t>AI, 5G, </a:t>
            </a:r>
            <a:r>
              <a:rPr lang="ko-KR" altLang="en-US" dirty="0"/>
              <a:t>웹 </a:t>
            </a:r>
            <a:r>
              <a:rPr lang="en-US" altLang="ko-KR" dirty="0"/>
              <a:t>3.0</a:t>
            </a:r>
            <a:r>
              <a:rPr lang="ko-KR" altLang="en-US" dirty="0"/>
              <a:t> 등 다양한 신기술에 대한 전시로 범위가 확장되었으며</a:t>
            </a:r>
            <a:r>
              <a:rPr lang="en-US" altLang="ko-KR" dirty="0"/>
              <a:t>, </a:t>
            </a:r>
            <a:r>
              <a:rPr lang="ko-KR" altLang="en-US" dirty="0"/>
              <a:t>미국 </a:t>
            </a:r>
            <a:r>
              <a:rPr lang="en-US" altLang="ko-KR" dirty="0"/>
              <a:t>E3 </a:t>
            </a:r>
            <a:r>
              <a:rPr lang="ko-KR" altLang="en-US" dirty="0"/>
              <a:t>게임쇼는 주요 개발사 및 퍼블리셔의 자체 행사 진행으로 인해 </a:t>
            </a:r>
            <a:r>
              <a:rPr lang="en-US" altLang="ko-KR" dirty="0"/>
              <a:t>2023</a:t>
            </a:r>
            <a:r>
              <a:rPr lang="ko-KR" altLang="en-US" dirty="0"/>
              <a:t>년 행사를 취소</a:t>
            </a:r>
            <a:endParaRPr lang="en-US" altLang="ko-KR" dirty="0"/>
          </a:p>
        </p:txBody>
      </p:sp>
      <p:sp>
        <p:nvSpPr>
          <p:cNvPr id="105" name="TextBox 104">
            <a:extLst>
              <a:ext uri="{FF2B5EF4-FFF2-40B4-BE49-F238E27FC236}">
                <a16:creationId xmlns:a16="http://schemas.microsoft.com/office/drawing/2014/main" id="{1697F81B-CE0C-4104-9ED3-B5A4E7E69D7D}"/>
              </a:ext>
            </a:extLst>
          </p:cNvPr>
          <p:cNvSpPr txBox="1"/>
          <p:nvPr/>
        </p:nvSpPr>
        <p:spPr>
          <a:xfrm>
            <a:off x="489000" y="5939359"/>
            <a:ext cx="8928000" cy="12311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50" b="0" i="0" u="none" strike="noStrike" cap="none" spc="0" normalizeH="0" baseline="0">
                <a:ln>
                  <a:solidFill>
                    <a:prstClr val="white">
                      <a:lumMod val="75000"/>
                      <a:alpha val="0"/>
                    </a:prstClr>
                  </a:solidFill>
                </a:ln>
                <a:solidFill>
                  <a:prstClr val="white">
                    <a:lumMod val="50000"/>
                  </a:prstClr>
                </a:solidFill>
                <a:effectLst/>
                <a:uLnTx/>
                <a:uFillTx/>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언론보도 종합</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한국콘텐츠진흥원</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삼정</a:t>
            </a:r>
            <a:r>
              <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KPMG </a:t>
            </a:r>
            <a:r>
              <a:rPr kumimoji="0" lang="ko-KR" altLang="en-US"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경제연구원</a:t>
            </a:r>
            <a:endParaRPr kumimoji="0" lang="en-US" altLang="ko-KR" sz="800" b="0" i="0" u="none" strike="noStrike" kern="120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pSp>
        <p:nvGrpSpPr>
          <p:cNvPr id="15" name="그룹 14">
            <a:extLst>
              <a:ext uri="{FF2B5EF4-FFF2-40B4-BE49-F238E27FC236}">
                <a16:creationId xmlns:a16="http://schemas.microsoft.com/office/drawing/2014/main" id="{096D021C-4450-42D9-9AE6-512DBC23921D}"/>
              </a:ext>
            </a:extLst>
          </p:cNvPr>
          <p:cNvGrpSpPr/>
          <p:nvPr/>
        </p:nvGrpSpPr>
        <p:grpSpPr>
          <a:xfrm>
            <a:off x="489000" y="2176483"/>
            <a:ext cx="8928000" cy="276837"/>
            <a:chOff x="704850" y="2013298"/>
            <a:chExt cx="4140200" cy="276837"/>
          </a:xfrm>
        </p:grpSpPr>
        <p:sp>
          <p:nvSpPr>
            <p:cNvPr id="16" name="TextBox 15">
              <a:extLst>
                <a:ext uri="{FF2B5EF4-FFF2-40B4-BE49-F238E27FC236}">
                  <a16:creationId xmlns:a16="http://schemas.microsoft.com/office/drawing/2014/main" id="{089D253E-2610-48D6-A805-3AF30DB8D026}"/>
                </a:ext>
              </a:extLst>
            </p:cNvPr>
            <p:cNvSpPr txBox="1"/>
            <p:nvPr/>
          </p:nvSpPr>
          <p:spPr>
            <a:xfrm>
              <a:off x="704850" y="2046854"/>
              <a:ext cx="1166338"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글로벌 주요 게임 박람회 </a:t>
              </a: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2023</a:t>
              </a:r>
              <a:r>
                <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년 현황</a:t>
              </a:r>
            </a:p>
          </p:txBody>
        </p:sp>
        <p:cxnSp>
          <p:nvCxnSpPr>
            <p:cNvPr id="17" name="직선 연결선 16">
              <a:extLst>
                <a:ext uri="{FF2B5EF4-FFF2-40B4-BE49-F238E27FC236}">
                  <a16:creationId xmlns:a16="http://schemas.microsoft.com/office/drawing/2014/main" id="{CA55EF86-768F-4E30-839C-2ABBDF25C24F}"/>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80D70EC-2CA3-4B08-AE0D-36B1BE8EBE2D}"/>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13" name="표 3">
            <a:extLst>
              <a:ext uri="{FF2B5EF4-FFF2-40B4-BE49-F238E27FC236}">
                <a16:creationId xmlns:a16="http://schemas.microsoft.com/office/drawing/2014/main" id="{4CAF04F6-5F48-435A-AA71-A7644A918BB3}"/>
              </a:ext>
            </a:extLst>
          </p:cNvPr>
          <p:cNvGraphicFramePr>
            <a:graphicFrameLocks noGrp="1"/>
          </p:cNvGraphicFramePr>
          <p:nvPr>
            <p:extLst>
              <p:ext uri="{D42A27DB-BD31-4B8C-83A1-F6EECF244321}">
                <p14:modId xmlns:p14="http://schemas.microsoft.com/office/powerpoint/2010/main" val="1783082909"/>
              </p:ext>
            </p:extLst>
          </p:nvPr>
        </p:nvGraphicFramePr>
        <p:xfrm>
          <a:off x="489000" y="2565400"/>
          <a:ext cx="8928000" cy="3311524"/>
        </p:xfrm>
        <a:graphic>
          <a:graphicData uri="http://schemas.openxmlformats.org/drawingml/2006/table">
            <a:tbl>
              <a:tblPr>
                <a:tableStyleId>{5C22544A-7EE6-4342-B048-85BDC9FD1C3A}</a:tableStyleId>
              </a:tblPr>
              <a:tblGrid>
                <a:gridCol w="982749">
                  <a:extLst>
                    <a:ext uri="{9D8B030D-6E8A-4147-A177-3AD203B41FA5}">
                      <a16:colId xmlns:a16="http://schemas.microsoft.com/office/drawing/2014/main" val="20000"/>
                    </a:ext>
                  </a:extLst>
                </a:gridCol>
                <a:gridCol w="1132114">
                  <a:extLst>
                    <a:ext uri="{9D8B030D-6E8A-4147-A177-3AD203B41FA5}">
                      <a16:colId xmlns:a16="http://schemas.microsoft.com/office/drawing/2014/main" val="2304835964"/>
                    </a:ext>
                  </a:extLst>
                </a:gridCol>
                <a:gridCol w="775063">
                  <a:extLst>
                    <a:ext uri="{9D8B030D-6E8A-4147-A177-3AD203B41FA5}">
                      <a16:colId xmlns:a16="http://schemas.microsoft.com/office/drawing/2014/main" val="3620780265"/>
                    </a:ext>
                  </a:extLst>
                </a:gridCol>
                <a:gridCol w="6038074">
                  <a:extLst>
                    <a:ext uri="{9D8B030D-6E8A-4147-A177-3AD203B41FA5}">
                      <a16:colId xmlns:a16="http://schemas.microsoft.com/office/drawing/2014/main" val="2601125815"/>
                    </a:ext>
                  </a:extLst>
                </a:gridCol>
              </a:tblGrid>
              <a:tr h="267407">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게임쇼</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개최지</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개최 시기</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latinLnBrk="1" hangingPunct="0">
                        <a:lnSpc>
                          <a:spcPct val="110000"/>
                        </a:lnSpc>
                        <a:spcAft>
                          <a:spcPts val="0"/>
                        </a:spcAft>
                      </a:pPr>
                      <a:r>
                        <a:rPr lang="ko-KR" altLang="en-US" sz="1000" b="1" kern="1200" cap="none" spc="0" dirty="0">
                          <a:ln>
                            <a:solidFill>
                              <a:schemeClr val="bg1">
                                <a:lumMod val="50000"/>
                                <a:alpha val="0"/>
                              </a:schemeClr>
                            </a:solidFill>
                          </a:ln>
                          <a:solidFill>
                            <a:schemeClr val="tx1">
                              <a:lumMod val="85000"/>
                              <a:lumOff val="15000"/>
                            </a:schemeClr>
                          </a:solidFill>
                          <a:effectLst/>
                          <a:latin typeface="+mn-ea"/>
                          <a:ea typeface="+mn-ea"/>
                          <a:cs typeface="+mn-cs"/>
                        </a:rPr>
                        <a:t>현황</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2558333"/>
                  </a:ext>
                </a:extLst>
              </a:tr>
              <a:tr h="466783">
                <a:tc>
                  <a:txBody>
                    <a:bodyPr/>
                    <a:lstStyle/>
                    <a:p>
                      <a:pPr algn="l"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E3</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미국 로스앤젤레스</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매년 </a:t>
                      </a: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6</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주요 개발사 및 퍼블리셔의 자체 행사 진행 트렌드에 따른 참가사 부족 등의 이유로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행사 취소</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34236810"/>
                  </a:ext>
                </a:extLst>
              </a:tr>
              <a:tr h="1159289">
                <a:tc>
                  <a:txBody>
                    <a:bodyPr/>
                    <a:lstStyle/>
                    <a:p>
                      <a:pPr algn="l"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Gamescom</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독일 쾰른</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매년 </a:t>
                      </a: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8</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8</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월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일</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~27</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일간 개최된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Gamescom</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은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63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개국의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1,227</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개 게임사가 참가하였으며</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33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개 공동관</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26</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개 국가관으로 구성</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100</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개국에서 약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32</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만 명이 방문</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Xbox,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닌텐도</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유비소프트</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세가</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반다이 남코 엔터테인먼트</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호요버스</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텐센트의 글로벌 퍼블리셔 레벨 인피니트 등에서 신작을 출품하고</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넷플릭스와 디즈니 플러스 등 콘텐츠 기업 또한 참가</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그라비티</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하이브</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IM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등 국내 게임 기업뿐만 아니라 삼성디스플레이도 참석하여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‘BMW MINI’</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와 하이브</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IM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등과 콜라보레이션 한 전시 선보임</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6916685"/>
                  </a:ext>
                </a:extLst>
              </a:tr>
              <a:tr h="791211">
                <a:tc>
                  <a:txBody>
                    <a:bodyPr/>
                    <a:lstStyle/>
                    <a:p>
                      <a:pPr algn="l"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Tokyo Game Show</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일본 도쿄</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매년 </a:t>
                      </a: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9</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9</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월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21</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일</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~24</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일 진행된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Tokyo Game Show</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에는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‘Games in motion, the world in revolution(</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게임이 움직이고</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세상이 변혁한다</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라는 슬로건하에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770</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여 개 기업이 참가하고</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2,684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부스 규모로 구성</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세가</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반다이 남코</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코나미</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캡콤 등의 신작 또는 시연 버전을 공개하였으며</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삼성전자</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넥슨</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그라비티 등 국내 기업이 참석</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8718882"/>
                  </a:ext>
                </a:extLst>
              </a:tr>
              <a:tr h="626834">
                <a:tc>
                  <a:txBody>
                    <a:bodyPr/>
                    <a:lstStyle/>
                    <a:p>
                      <a:pPr algn="l" latinLnBrk="0"/>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China Joy</a:t>
                      </a:r>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중국 상하이</a:t>
                      </a:r>
                      <a:endPar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latinLnBrk="0">
                        <a:lnSpc>
                          <a:spcPct val="110000"/>
                        </a:lnSpc>
                        <a:spcBef>
                          <a:spcPts val="300"/>
                        </a:spcBef>
                        <a:spcAft>
                          <a:spcPts val="0"/>
                        </a:spcAft>
                        <a:buFont typeface="Arial" panose="020B0604020202020204" pitchFamily="34" charset="0"/>
                        <a:buNone/>
                      </a:pP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매년 </a:t>
                      </a:r>
                      <a:r>
                        <a:rPr lang="en-US" altLang="ko-KR"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7</a:t>
                      </a:r>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월</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중국 상하이에서 개최되는 중국 최대 게임쇼로 중국 게임사의 역량이 커지고 글로벌 진출이 이어지며 규모가 함께 커짐</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p>
                      <a:pPr marL="90000" marR="0" lvl="0" indent="-90000" algn="l" defTabSz="914400" eaLnBrk="1" fontAlgn="ctr" latinLnBrk="0" hangingPunct="1">
                        <a:lnSpc>
                          <a:spcPct val="110000"/>
                        </a:lnSpc>
                        <a:spcBef>
                          <a:spcPts val="0"/>
                        </a:spcBef>
                        <a:spcAft>
                          <a:spcPts val="300"/>
                        </a:spcAft>
                        <a:buClrTx/>
                        <a:buSzTx/>
                        <a:buFont typeface="Arial" panose="020B0604020202020204" pitchFamily="34" charset="0"/>
                        <a:buChar char="•"/>
                        <a:tabLst/>
                        <a:defRPr/>
                      </a:pP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2023</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년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7</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월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28</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일</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~7</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월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31</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일 개최된 차이나조이는 게임뿐만 아니라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AI, 5G,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웹 </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3.0,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메타버스</a:t>
                      </a:r>
                      <a:r>
                        <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 </a:t>
                      </a:r>
                      <a:r>
                        <a:rPr lang="ko-KR" altLang="en-US" sz="950" b="0" kern="0" cap="none" spc="0" dirty="0">
                          <a:ln>
                            <a:solidFill>
                              <a:schemeClr val="bg1">
                                <a:lumMod val="50000"/>
                                <a:alpha val="0"/>
                              </a:schemeClr>
                            </a:solidFill>
                          </a:ln>
                          <a:solidFill>
                            <a:schemeClr val="tx1">
                              <a:lumMod val="85000"/>
                              <a:lumOff val="15000"/>
                            </a:schemeClr>
                          </a:solidFill>
                          <a:effectLst/>
                          <a:latin typeface="+mn-ea"/>
                          <a:ea typeface="+mn-ea"/>
                          <a:cs typeface="+mn-cs"/>
                        </a:rPr>
                        <a:t>디지털 휴먼 등 다양한 신기술에 대한 전시 및 비즈니스 교류까지 카테고리를 확장</a:t>
                      </a:r>
                      <a:endParaRPr lang="en-US" altLang="ko-KR" sz="950" b="0" kern="0" cap="none" spc="0" dirty="0">
                        <a:ln>
                          <a:solidFill>
                            <a:schemeClr val="bg1">
                              <a:lumMod val="50000"/>
                              <a:alpha val="0"/>
                            </a:schemeClr>
                          </a:solidFill>
                        </a:ln>
                        <a:solidFill>
                          <a:schemeClr val="tx1">
                            <a:lumMod val="85000"/>
                            <a:lumOff val="15000"/>
                          </a:schemeClr>
                        </a:solidFill>
                        <a:effectLst/>
                        <a:latin typeface="+mn-ea"/>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8888726"/>
                  </a:ext>
                </a:extLst>
              </a:tr>
            </a:tbl>
          </a:graphicData>
        </a:graphic>
      </p:graphicFrame>
    </p:spTree>
    <p:extLst>
      <p:ext uri="{BB962C8B-B14F-4D97-AF65-F5344CB8AC3E}">
        <p14:creationId xmlns:p14="http://schemas.microsoft.com/office/powerpoint/2010/main" val="22659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F9449A8E-1D29-446E-9D24-C9CB458289C9}"/>
              </a:ext>
            </a:extLst>
          </p:cNvPr>
          <p:cNvSpPr>
            <a:spLocks noGrp="1"/>
          </p:cNvSpPr>
          <p:nvPr>
            <p:ph type="body" sz="quarter" idx="10"/>
          </p:nvPr>
        </p:nvSpPr>
        <p:spPr>
          <a:xfrm>
            <a:off x="488949" y="333149"/>
            <a:ext cx="8928101" cy="184666"/>
          </a:xfrm>
        </p:spPr>
        <p:txBody>
          <a:bodyPr/>
          <a:lstStyle/>
          <a:p>
            <a:r>
              <a:rPr lang="en-US" altLang="ko-KR" dirty="0"/>
              <a:t>I. G-STAR 2023</a:t>
            </a:r>
            <a:r>
              <a:rPr lang="ko-KR" altLang="en-US" dirty="0"/>
              <a:t> 개요</a:t>
            </a:r>
          </a:p>
        </p:txBody>
      </p:sp>
      <p:sp>
        <p:nvSpPr>
          <p:cNvPr id="29" name="텍스트 개체 틀 28">
            <a:extLst>
              <a:ext uri="{FF2B5EF4-FFF2-40B4-BE49-F238E27FC236}">
                <a16:creationId xmlns:a16="http://schemas.microsoft.com/office/drawing/2014/main" id="{D76A6FAF-1367-4DCA-84D3-8A949242B9D3}"/>
              </a:ext>
            </a:extLst>
          </p:cNvPr>
          <p:cNvSpPr>
            <a:spLocks noGrp="1"/>
          </p:cNvSpPr>
          <p:nvPr>
            <p:ph type="body" sz="quarter" idx="11"/>
          </p:nvPr>
        </p:nvSpPr>
        <p:spPr>
          <a:xfrm>
            <a:off x="488950" y="617249"/>
            <a:ext cx="8928100" cy="322262"/>
          </a:xfrm>
        </p:spPr>
        <p:txBody>
          <a:bodyPr/>
          <a:lstStyle/>
          <a:p>
            <a:pPr lvl="0"/>
            <a:r>
              <a:rPr lang="en-US" altLang="ko-KR" dirty="0"/>
              <a:t>2023 </a:t>
            </a:r>
            <a:r>
              <a:rPr lang="ko-KR" altLang="en-US" dirty="0"/>
              <a:t>대한민국 게임대상</a:t>
            </a:r>
            <a:r>
              <a:rPr lang="en-US" altLang="ko-KR" dirty="0"/>
              <a:t> 》 ‘P</a:t>
            </a:r>
            <a:r>
              <a:rPr lang="ko-KR" altLang="en-US" dirty="0"/>
              <a:t>의 거짓</a:t>
            </a:r>
            <a:r>
              <a:rPr lang="en-US" altLang="ko-KR" dirty="0"/>
              <a:t>’ </a:t>
            </a:r>
            <a:r>
              <a:rPr lang="ko-KR" altLang="en-US" dirty="0"/>
              <a:t>대상 등극</a:t>
            </a:r>
          </a:p>
        </p:txBody>
      </p:sp>
      <p:sp>
        <p:nvSpPr>
          <p:cNvPr id="30" name="텍스트 개체 틀 29">
            <a:extLst>
              <a:ext uri="{FF2B5EF4-FFF2-40B4-BE49-F238E27FC236}">
                <a16:creationId xmlns:a16="http://schemas.microsoft.com/office/drawing/2014/main" id="{183C42BE-A3A8-4442-962E-02357DF3145F}"/>
              </a:ext>
            </a:extLst>
          </p:cNvPr>
          <p:cNvSpPr>
            <a:spLocks noGrp="1"/>
          </p:cNvSpPr>
          <p:nvPr>
            <p:ph type="body" sz="quarter" idx="13"/>
          </p:nvPr>
        </p:nvSpPr>
        <p:spPr>
          <a:xfrm>
            <a:off x="488950" y="1201605"/>
            <a:ext cx="8928100" cy="864737"/>
          </a:xfrm>
        </p:spPr>
        <p:txBody>
          <a:bodyPr/>
          <a:lstStyle/>
          <a:p>
            <a:r>
              <a:rPr lang="ko-KR" altLang="en-US" dirty="0">
                <a:ln>
                  <a:solidFill>
                    <a:prstClr val="white">
                      <a:lumMod val="75000"/>
                      <a:alpha val="0"/>
                    </a:prstClr>
                  </a:solidFill>
                </a:ln>
                <a:latin typeface="+mn-ea"/>
                <a:ea typeface="+mn-ea"/>
              </a:rPr>
              <a:t>네오위즈의 </a:t>
            </a:r>
            <a:r>
              <a:rPr lang="en-US" altLang="ko-KR" dirty="0">
                <a:ln>
                  <a:solidFill>
                    <a:prstClr val="white">
                      <a:lumMod val="75000"/>
                      <a:alpha val="0"/>
                    </a:prstClr>
                  </a:solidFill>
                </a:ln>
                <a:latin typeface="+mn-ea"/>
                <a:ea typeface="+mn-ea"/>
              </a:rPr>
              <a:t>‘P</a:t>
            </a:r>
            <a:r>
              <a:rPr lang="ko-KR" altLang="en-US" dirty="0">
                <a:ln>
                  <a:solidFill>
                    <a:prstClr val="white">
                      <a:lumMod val="75000"/>
                      <a:alpha val="0"/>
                    </a:prstClr>
                  </a:solidFill>
                </a:ln>
                <a:latin typeface="+mn-ea"/>
                <a:ea typeface="+mn-ea"/>
              </a:rPr>
              <a:t>의 거짓</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이 </a:t>
            </a:r>
            <a:r>
              <a:rPr lang="en-US" altLang="ko-KR" dirty="0">
                <a:ln>
                  <a:solidFill>
                    <a:prstClr val="white">
                      <a:lumMod val="75000"/>
                      <a:alpha val="0"/>
                    </a:prstClr>
                  </a:solidFill>
                </a:ln>
                <a:latin typeface="+mn-ea"/>
                <a:ea typeface="+mn-ea"/>
              </a:rPr>
              <a:t>2023 </a:t>
            </a:r>
            <a:r>
              <a:rPr lang="ko-KR" altLang="en-US" dirty="0">
                <a:ln>
                  <a:solidFill>
                    <a:prstClr val="white">
                      <a:lumMod val="75000"/>
                      <a:alpha val="0"/>
                    </a:prstClr>
                  </a:solidFill>
                </a:ln>
                <a:latin typeface="+mn-ea"/>
                <a:ea typeface="+mn-ea"/>
              </a:rPr>
              <a:t>대한민국 게임대상에서 대상을 포함하여 </a:t>
            </a:r>
            <a:r>
              <a:rPr lang="en-US" altLang="ko-KR" dirty="0">
                <a:ln>
                  <a:solidFill>
                    <a:prstClr val="white">
                      <a:lumMod val="75000"/>
                      <a:alpha val="0"/>
                    </a:prstClr>
                  </a:solidFill>
                </a:ln>
                <a:latin typeface="+mn-ea"/>
                <a:ea typeface="+mn-ea"/>
              </a:rPr>
              <a:t>6</a:t>
            </a:r>
            <a:r>
              <a:rPr lang="ko-KR" altLang="en-US" dirty="0">
                <a:ln>
                  <a:solidFill>
                    <a:prstClr val="white">
                      <a:lumMod val="75000"/>
                      <a:alpha val="0"/>
                    </a:prstClr>
                  </a:solidFill>
                </a:ln>
                <a:latin typeface="+mn-ea"/>
                <a:ea typeface="+mn-ea"/>
              </a:rPr>
              <a:t>관왕에 등극함</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게임대상에서 </a:t>
            </a:r>
            <a:r>
              <a:rPr lang="en-US" altLang="ko-KR" dirty="0">
                <a:ln>
                  <a:solidFill>
                    <a:prstClr val="white">
                      <a:lumMod val="75000"/>
                      <a:alpha val="0"/>
                    </a:prstClr>
                  </a:solidFill>
                </a:ln>
                <a:latin typeface="+mn-ea"/>
                <a:ea typeface="+mn-ea"/>
              </a:rPr>
              <a:t>6</a:t>
            </a:r>
            <a:r>
              <a:rPr lang="ko-KR" altLang="en-US" dirty="0">
                <a:ln>
                  <a:solidFill>
                    <a:prstClr val="white">
                      <a:lumMod val="75000"/>
                      <a:alpha val="0"/>
                    </a:prstClr>
                  </a:solidFill>
                </a:ln>
                <a:latin typeface="+mn-ea"/>
                <a:ea typeface="+mn-ea"/>
              </a:rPr>
              <a:t>관왕 수상은 역대 </a:t>
            </a:r>
            <a:r>
              <a:rPr lang="en-US" altLang="ko-KR" dirty="0">
                <a:ln>
                  <a:solidFill>
                    <a:prstClr val="white">
                      <a:lumMod val="75000"/>
                      <a:alpha val="0"/>
                    </a:prstClr>
                  </a:solidFill>
                </a:ln>
                <a:latin typeface="+mn-ea"/>
                <a:ea typeface="+mn-ea"/>
              </a:rPr>
              <a:t>3</a:t>
            </a:r>
            <a:r>
              <a:rPr lang="ko-KR" altLang="en-US" dirty="0">
                <a:ln>
                  <a:solidFill>
                    <a:prstClr val="white">
                      <a:lumMod val="75000"/>
                      <a:alpha val="0"/>
                    </a:prstClr>
                  </a:solidFill>
                </a:ln>
                <a:latin typeface="+mn-ea"/>
                <a:ea typeface="+mn-ea"/>
              </a:rPr>
              <a:t>번째이며</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네오위즈의 첫 대상 수상임</a:t>
            </a:r>
            <a:r>
              <a:rPr lang="en-US" altLang="ko-KR" dirty="0">
                <a:ln>
                  <a:solidFill>
                    <a:prstClr val="white">
                      <a:lumMod val="75000"/>
                      <a:alpha val="0"/>
                    </a:prstClr>
                  </a:solidFill>
                </a:ln>
                <a:latin typeface="+mn-ea"/>
                <a:ea typeface="+mn-ea"/>
              </a:rPr>
              <a:t>. </a:t>
            </a:r>
            <a:r>
              <a:rPr lang="ko-KR" altLang="en-US" dirty="0">
                <a:ln>
                  <a:solidFill>
                    <a:prstClr val="white">
                      <a:lumMod val="75000"/>
                      <a:alpha val="0"/>
                    </a:prstClr>
                  </a:solidFill>
                </a:ln>
                <a:latin typeface="+mn-ea"/>
                <a:ea typeface="+mn-ea"/>
              </a:rPr>
              <a:t>대상작인 </a:t>
            </a:r>
            <a:r>
              <a:rPr lang="en-US" altLang="ko-KR" dirty="0">
                <a:ln>
                  <a:solidFill>
                    <a:prstClr val="white">
                      <a:lumMod val="75000"/>
                      <a:alpha val="0"/>
                    </a:prstClr>
                  </a:solidFill>
                </a:ln>
                <a:latin typeface="+mn-ea"/>
                <a:ea typeface="+mn-ea"/>
              </a:rPr>
              <a:t>‘P</a:t>
            </a:r>
            <a:r>
              <a:rPr lang="ko-KR" altLang="en-US" dirty="0">
                <a:ln>
                  <a:solidFill>
                    <a:prstClr val="white">
                      <a:lumMod val="75000"/>
                      <a:alpha val="0"/>
                    </a:prstClr>
                  </a:solidFill>
                </a:ln>
                <a:latin typeface="+mn-ea"/>
                <a:ea typeface="+mn-ea"/>
              </a:rPr>
              <a:t>의 거짓</a:t>
            </a:r>
            <a:r>
              <a:rPr lang="en-US" altLang="ko-KR" dirty="0">
                <a:ln>
                  <a:solidFill>
                    <a:prstClr val="white">
                      <a:lumMod val="75000"/>
                      <a:alpha val="0"/>
                    </a:prstClr>
                  </a:solidFill>
                </a:ln>
                <a:latin typeface="+mn-ea"/>
                <a:ea typeface="+mn-ea"/>
              </a:rPr>
              <a:t>’</a:t>
            </a:r>
            <a:r>
              <a:rPr lang="ko-KR" altLang="en-US" dirty="0">
                <a:ln>
                  <a:solidFill>
                    <a:prstClr val="white">
                      <a:lumMod val="75000"/>
                      <a:alpha val="0"/>
                    </a:prstClr>
                  </a:solidFill>
                </a:ln>
                <a:latin typeface="+mn-ea"/>
                <a:ea typeface="+mn-ea"/>
              </a:rPr>
              <a:t>을 포함하여 </a:t>
            </a:r>
            <a:r>
              <a:rPr lang="ko-KR" altLang="en-US" dirty="0"/>
              <a:t>다수의 수상작이 </a:t>
            </a:r>
            <a:r>
              <a:rPr lang="en-US" altLang="ko-KR" dirty="0"/>
              <a:t>PC/</a:t>
            </a:r>
            <a:r>
              <a:rPr lang="ko-KR" altLang="en-US" dirty="0"/>
              <a:t>콘솔로 크로스 플랫폼화 하려는 노력이 이어짐</a:t>
            </a:r>
          </a:p>
        </p:txBody>
      </p:sp>
      <p:grpSp>
        <p:nvGrpSpPr>
          <p:cNvPr id="48" name="그룹 47">
            <a:extLst>
              <a:ext uri="{FF2B5EF4-FFF2-40B4-BE49-F238E27FC236}">
                <a16:creationId xmlns:a16="http://schemas.microsoft.com/office/drawing/2014/main" id="{4FBD11B7-1616-4C55-95AE-1DCBFF9FD46F}"/>
              </a:ext>
            </a:extLst>
          </p:cNvPr>
          <p:cNvGrpSpPr/>
          <p:nvPr/>
        </p:nvGrpSpPr>
        <p:grpSpPr>
          <a:xfrm>
            <a:off x="487865" y="2008461"/>
            <a:ext cx="8928000" cy="276837"/>
            <a:chOff x="704850" y="2013298"/>
            <a:chExt cx="4140200" cy="276837"/>
          </a:xfrm>
        </p:grpSpPr>
        <p:sp>
          <p:nvSpPr>
            <p:cNvPr id="49" name="TextBox 48">
              <a:extLst>
                <a:ext uri="{FF2B5EF4-FFF2-40B4-BE49-F238E27FC236}">
                  <a16:creationId xmlns:a16="http://schemas.microsoft.com/office/drawing/2014/main" id="{4A58CDCF-26B8-494B-A8E3-6C4A7D74F384}"/>
                </a:ext>
              </a:extLst>
            </p:cNvPr>
            <p:cNvSpPr txBox="1"/>
            <p:nvPr/>
          </p:nvSpPr>
          <p:spPr>
            <a:xfrm>
              <a:off x="704850" y="2046854"/>
              <a:ext cx="98644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rPr>
                <a:t>2023 </a:t>
              </a:r>
              <a:r>
                <a:rPr lang="ko-KR" altLang="en-US" sz="1300" dirty="0">
                  <a:ln>
                    <a:solidFill>
                      <a:prstClr val="white">
                        <a:lumMod val="75000"/>
                        <a:alpha val="0"/>
                      </a:prstClr>
                    </a:solidFill>
                  </a:ln>
                  <a:solidFill>
                    <a:srgbClr val="00338D"/>
                  </a:solidFill>
                  <a:latin typeface="KoPub돋움체 Bold" panose="00000800000000000000" pitchFamily="2" charset="-127"/>
                  <a:ea typeface="KoPub돋움체 Bold" panose="00000800000000000000" pitchFamily="2" charset="-127"/>
                  <a:cs typeface="Univers for KPMG"/>
                </a:rPr>
                <a:t>대한민국 게임대상 수상작</a:t>
              </a:r>
              <a:endParaRPr kumimoji="0" lang="ko-KR" altLang="en-US" sz="1300" b="0" i="0" u="none" strike="noStrike" kern="1200" cap="none" spc="0" normalizeH="0" baseline="0" noProof="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Univers for KPMG"/>
              </a:endParaRPr>
            </a:p>
          </p:txBody>
        </p:sp>
        <p:cxnSp>
          <p:nvCxnSpPr>
            <p:cNvPr id="50" name="직선 연결선 49">
              <a:extLst>
                <a:ext uri="{FF2B5EF4-FFF2-40B4-BE49-F238E27FC236}">
                  <a16:creationId xmlns:a16="http://schemas.microsoft.com/office/drawing/2014/main" id="{8202F368-DBA4-4E9F-98ED-3BAA6865F325}"/>
                </a:ext>
              </a:extLst>
            </p:cNvPr>
            <p:cNvCxnSpPr/>
            <p:nvPr/>
          </p:nvCxnSpPr>
          <p:spPr>
            <a:xfrm>
              <a:off x="704850" y="2013298"/>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C9C9A469-B2E5-491C-AD60-1F7483537493}"/>
                </a:ext>
              </a:extLst>
            </p:cNvPr>
            <p:cNvCxnSpPr/>
            <p:nvPr/>
          </p:nvCxnSpPr>
          <p:spPr>
            <a:xfrm>
              <a:off x="704850" y="2290135"/>
              <a:ext cx="41402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 name="표 3">
            <a:extLst>
              <a:ext uri="{FF2B5EF4-FFF2-40B4-BE49-F238E27FC236}">
                <a16:creationId xmlns:a16="http://schemas.microsoft.com/office/drawing/2014/main" id="{E6E0A5A6-8327-8E3A-6547-525CE84996BA}"/>
              </a:ext>
            </a:extLst>
          </p:cNvPr>
          <p:cNvGraphicFramePr>
            <a:graphicFrameLocks noGrp="1"/>
          </p:cNvGraphicFramePr>
          <p:nvPr>
            <p:extLst>
              <p:ext uri="{D42A27DB-BD31-4B8C-83A1-F6EECF244321}">
                <p14:modId xmlns:p14="http://schemas.microsoft.com/office/powerpoint/2010/main" val="1609933420"/>
              </p:ext>
            </p:extLst>
          </p:nvPr>
        </p:nvGraphicFramePr>
        <p:xfrm>
          <a:off x="488950" y="2403477"/>
          <a:ext cx="8926915" cy="3473980"/>
        </p:xfrm>
        <a:graphic>
          <a:graphicData uri="http://schemas.openxmlformats.org/drawingml/2006/table">
            <a:tbl>
              <a:tblPr firstRow="1" bandRow="1">
                <a:tableStyleId>{21E4AEA4-8DFA-4A89-87EB-49C32662AFE0}</a:tableStyleId>
              </a:tblPr>
              <a:tblGrid>
                <a:gridCol w="2028739">
                  <a:extLst>
                    <a:ext uri="{9D8B030D-6E8A-4147-A177-3AD203B41FA5}">
                      <a16:colId xmlns:a16="http://schemas.microsoft.com/office/drawing/2014/main" val="3120593174"/>
                    </a:ext>
                  </a:extLst>
                </a:gridCol>
                <a:gridCol w="970266">
                  <a:extLst>
                    <a:ext uri="{9D8B030D-6E8A-4147-A177-3AD203B41FA5}">
                      <a16:colId xmlns:a16="http://schemas.microsoft.com/office/drawing/2014/main" val="2023698503"/>
                    </a:ext>
                  </a:extLst>
                </a:gridCol>
                <a:gridCol w="1362294">
                  <a:extLst>
                    <a:ext uri="{9D8B030D-6E8A-4147-A177-3AD203B41FA5}">
                      <a16:colId xmlns:a16="http://schemas.microsoft.com/office/drawing/2014/main" val="3063388828"/>
                    </a:ext>
                  </a:extLst>
                </a:gridCol>
                <a:gridCol w="1430899">
                  <a:extLst>
                    <a:ext uri="{9D8B030D-6E8A-4147-A177-3AD203B41FA5}">
                      <a16:colId xmlns:a16="http://schemas.microsoft.com/office/drawing/2014/main" val="3540955108"/>
                    </a:ext>
                  </a:extLst>
                </a:gridCol>
                <a:gridCol w="3134717">
                  <a:extLst>
                    <a:ext uri="{9D8B030D-6E8A-4147-A177-3AD203B41FA5}">
                      <a16:colId xmlns:a16="http://schemas.microsoft.com/office/drawing/2014/main" val="500410972"/>
                    </a:ext>
                  </a:extLst>
                </a:gridCol>
              </a:tblGrid>
              <a:tr h="211786">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수상 부문</a:t>
                      </a:r>
                    </a:p>
                  </a:txBody>
                  <a:tcPr marT="18000" marB="18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플랫폼</a:t>
                      </a:r>
                    </a:p>
                  </a:txBody>
                  <a:tcPr marT="18000" marB="1800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게임명</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개발사</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lvl1pPr>
                        <a:defRPr b="1">
                          <a:solidFill>
                            <a:schemeClr val="tx1"/>
                          </a:solidFill>
                          <a:latin typeface="Calibri"/>
                        </a:defRPr>
                      </a:lvl1pPr>
                      <a:lvl2pPr>
                        <a:defRPr b="1">
                          <a:solidFill>
                            <a:schemeClr val="tx1"/>
                          </a:solidFill>
                          <a:latin typeface="Calibri"/>
                        </a:defRPr>
                      </a:lvl2pPr>
                      <a:lvl3pPr>
                        <a:defRPr b="1">
                          <a:solidFill>
                            <a:schemeClr val="tx1"/>
                          </a:solidFill>
                          <a:latin typeface="Calibri"/>
                        </a:defRPr>
                      </a:lvl3pPr>
                      <a:lvl4pPr>
                        <a:defRPr b="1">
                          <a:solidFill>
                            <a:schemeClr val="tx1"/>
                          </a:solidFill>
                          <a:latin typeface="Calibri"/>
                        </a:defRPr>
                      </a:lvl4pPr>
                      <a:lvl5pPr>
                        <a:defRPr b="1">
                          <a:solidFill>
                            <a:schemeClr val="tx1"/>
                          </a:solidFill>
                          <a:latin typeface="Calibri"/>
                        </a:defRPr>
                      </a:lvl5pPr>
                      <a:lvl6pPr>
                        <a:defRPr b="1">
                          <a:solidFill>
                            <a:schemeClr val="tx1"/>
                          </a:solidFill>
                          <a:latin typeface="Calibri"/>
                        </a:defRPr>
                      </a:lvl6pPr>
                      <a:lvl7pPr>
                        <a:defRPr b="1">
                          <a:solidFill>
                            <a:schemeClr val="tx1"/>
                          </a:solidFill>
                          <a:latin typeface="Calibri"/>
                        </a:defRPr>
                      </a:lvl7pPr>
                      <a:lvl8pPr>
                        <a:defRPr b="1">
                          <a:solidFill>
                            <a:schemeClr val="tx1"/>
                          </a:solidFill>
                          <a:latin typeface="Calibri"/>
                        </a:defRPr>
                      </a:lvl8pPr>
                      <a:lvl9pPr>
                        <a:defRPr b="1">
                          <a:solidFill>
                            <a:schemeClr val="tx1"/>
                          </a:solidFill>
                          <a:latin typeface="Calibri"/>
                        </a:defRPr>
                      </a:lvl9pPr>
                    </a:lstStyle>
                    <a:p>
                      <a:pPr algn="ctr" latinLnBrk="0"/>
                      <a:r>
                        <a:rPr lang="ko-KR" altLang="en-US" sz="1100" b="1"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특징</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13710969"/>
                  </a:ext>
                </a:extLst>
              </a:tr>
              <a:tr h="734824">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대상</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기술창작상</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기획</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시나리오 부문</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기술창작상</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사운드 부문</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기술창작상</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그래픽 부문</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p>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인기게임상</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우수 개발자상</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L="54000" marR="54000" marT="18000" marB="18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a:t>
                      </a:r>
                    </a:p>
                  </a:txBody>
                  <a:tcPr marT="18000" marB="1800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의 거짓</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네오위즈</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171450" indent="-171450" latinLnBrk="0">
                        <a:buFont typeface="Wingdings" panose="05000000000000000000" pitchFamily="2" charset="2"/>
                        <a:buChar cha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비주류로 평가되어</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오던 소울라이크 장르의 작품</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indent="-171450" latinLnBrk="0">
                        <a:buFont typeface="Wingdings" panose="05000000000000000000" pitchFamily="2" charset="2"/>
                        <a:buChar char="§"/>
                      </a:pP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2022</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년 유럽 게임스컴 어워드에서 </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3</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관왕을 차지함</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indent="-171450" latinLnBrk="0">
                        <a:buFont typeface="Wingdings" panose="05000000000000000000" pitchFamily="2" charset="2"/>
                        <a:buChar cha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콘솔에 대한 인기가 높은 북미 유럽 지역에서도 많은 관심을 받음</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2093868"/>
                  </a:ext>
                </a:extLst>
              </a:tr>
              <a:tr h="386132">
                <a:tc>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mn-cs"/>
                        </a:rPr>
                        <a:t>최우수상</a:t>
                      </a:r>
                    </a:p>
                  </a:txBody>
                  <a:tcPr marT="18000" marB="18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a:t>
                      </a:r>
                    </a:p>
                  </a:txBody>
                  <a:tcPr marT="18000" marB="1800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데이브 더 다이버</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넥슨코리아</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민트로켓</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endPar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171450" indent="-171450" latinLnBrk="0">
                        <a:buFont typeface="Wingdings" panose="05000000000000000000" pitchFamily="2" charset="2"/>
                        <a:buChar cha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해양 어드벤처 및 경영 시뮬레이션 장르의 혼합 콘텐츠로 구성</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indent="-171450" latinLnBrk="0">
                        <a:buFont typeface="Wingdings" panose="05000000000000000000" pitchFamily="2" charset="2"/>
                        <a:buChar cha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출시 후 약 </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달 만에 글로벌 판매량 </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2</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백만 장 기록</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30273587"/>
                  </a:ext>
                </a:extLst>
              </a:tr>
              <a:tr h="560478">
                <a:tc rowSpan="3">
                  <a:txBody>
                    <a:bodyPr/>
                    <a:lstStyle/>
                    <a:p>
                      <a:pPr algn="ctr" latinLnBrk="0"/>
                      <a:r>
                        <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rPr>
                        <a:t>우수상</a:t>
                      </a:r>
                    </a:p>
                  </a:txBody>
                  <a:tcPr marT="18000" marB="18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모바일</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a:t>
                      </a:r>
                      <a:endPar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나이트크로우</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매드엔진</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171450" indent="-171450" latinLnBrk="0">
                        <a:buFont typeface="Wingdings" panose="05000000000000000000" pitchFamily="2" charset="2"/>
                        <a:buChar char="§"/>
                      </a:pP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MMORPG(</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다중접속역할수행게임</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장르의 게임</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35832"/>
                  </a:ext>
                </a:extLst>
              </a:tr>
              <a:tr h="560478">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모바일</a:t>
                      </a:r>
                    </a:p>
                  </a:txBody>
                  <a:tcPr marT="18000" marB="1800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승리의 여신</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니케</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시프트업</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171450" indent="-171450" latinLnBrk="0">
                        <a:buFont typeface="Wingdings" panose="05000000000000000000" pitchFamily="2" charset="2"/>
                        <a:buChar cha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서브컬처 장르의 캐릭터를 기반으로 한 슈팅 게임</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171450" indent="-171450" latinLnBrk="0">
                        <a:buFont typeface="Wingdings" panose="05000000000000000000" pitchFamily="2" charset="2"/>
                        <a:buChar cha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기술창작상</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캐릭터 부문</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도 수상</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2900008"/>
                  </a:ext>
                </a:extLst>
              </a:tr>
              <a:tr h="560478">
                <a:tc vMerge="1">
                  <a:txBody>
                    <a:bodyPr/>
                    <a:lstStyle/>
                    <a:p>
                      <a:pPr algn="l" latinLnBrk="0"/>
                      <a:endParaRPr lang="ko-KR" altLang="en-US" sz="1100" dirty="0">
                        <a:ln>
                          <a:solidFill>
                            <a:schemeClr val="bg1">
                              <a:lumMod val="65000"/>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PC/</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콘솔</a:t>
                      </a:r>
                    </a:p>
                  </a:txBody>
                  <a:tcPr marT="18000" marB="18000" anchor="ctr">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크로스파이어</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시에라 스쿼드</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algn="ctr" latinLnBrk="0"/>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스마일게이트 엔터테인먼트</a:t>
                      </a: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lvl1pPr>
                        <a:defRPr>
                          <a:solidFill>
                            <a:schemeClr val="tx1"/>
                          </a:solidFill>
                          <a:latin typeface="Calibri"/>
                        </a:defRPr>
                      </a:lvl1pPr>
                      <a:lvl2pPr>
                        <a:defRPr>
                          <a:solidFill>
                            <a:schemeClr val="tx1"/>
                          </a:solidFill>
                          <a:latin typeface="Calibri"/>
                        </a:defRPr>
                      </a:lvl2pPr>
                      <a:lvl3pPr>
                        <a:defRPr>
                          <a:solidFill>
                            <a:schemeClr val="tx1"/>
                          </a:solidFill>
                          <a:latin typeface="Calibri"/>
                        </a:defRPr>
                      </a:lvl3pPr>
                      <a:lvl4pPr>
                        <a:defRPr>
                          <a:solidFill>
                            <a:schemeClr val="tx1"/>
                          </a:solidFill>
                          <a:latin typeface="Calibri"/>
                        </a:defRPr>
                      </a:lvl4pPr>
                      <a:lvl5pPr>
                        <a:defRPr>
                          <a:solidFill>
                            <a:schemeClr val="tx1"/>
                          </a:solidFill>
                          <a:latin typeface="Calibri"/>
                        </a:defRPr>
                      </a:lvl5pPr>
                      <a:lvl6pPr>
                        <a:defRPr>
                          <a:solidFill>
                            <a:schemeClr val="tx1"/>
                          </a:solidFill>
                          <a:latin typeface="Calibri"/>
                        </a:defRPr>
                      </a:lvl6pPr>
                      <a:lvl7pPr>
                        <a:defRPr>
                          <a:solidFill>
                            <a:schemeClr val="tx1"/>
                          </a:solidFill>
                          <a:latin typeface="Calibri"/>
                        </a:defRPr>
                      </a:lvl7pPr>
                      <a:lvl8pPr>
                        <a:defRPr>
                          <a:solidFill>
                            <a:schemeClr val="tx1"/>
                          </a:solidFill>
                          <a:latin typeface="Calibri"/>
                        </a:defRPr>
                      </a:lvl8pPr>
                      <a:lvl9pPr>
                        <a:defRPr>
                          <a:solidFill>
                            <a:schemeClr val="tx1"/>
                          </a:solidFill>
                          <a:latin typeface="Calibri"/>
                        </a:defRPr>
                      </a:lvl9pPr>
                    </a:lstStyle>
                    <a:p>
                      <a:pPr marL="171450" indent="-171450" latinLnBrk="0">
                        <a:buFont typeface="Wingdings" panose="05000000000000000000" pitchFamily="2" charset="2"/>
                        <a:buChar char="§"/>
                      </a:pP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FPS(1</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인칭 슈팅 게임</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크로스파이어</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시리즈의 </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VR(</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가상현실</a:t>
                      </a:r>
                      <a:r>
                        <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ko-KR" altLang="en-US"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버전</a:t>
                      </a:r>
                      <a:endParaRPr kumimoji="0" lang="en-US" altLang="ko-KR" sz="1100" b="0" i="0" u="none" strike="noStrike" kern="1200" cap="none" spc="0" normalizeH="0" baseline="0" dirty="0">
                        <a:ln>
                          <a:solidFill>
                            <a:prstClr val="white">
                              <a:lumMod val="6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txBody>
                  <a:tcPr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46742071"/>
                  </a:ext>
                </a:extLst>
              </a:tr>
            </a:tbl>
          </a:graphicData>
        </a:graphic>
      </p:graphicFrame>
      <p:sp>
        <p:nvSpPr>
          <p:cNvPr id="4" name="TextBox 3">
            <a:extLst>
              <a:ext uri="{FF2B5EF4-FFF2-40B4-BE49-F238E27FC236}">
                <a16:creationId xmlns:a16="http://schemas.microsoft.com/office/drawing/2014/main" id="{8BEEE37C-5DA4-CBCA-AC8B-01BFEB359695}"/>
              </a:ext>
            </a:extLst>
          </p:cNvPr>
          <p:cNvSpPr txBox="1"/>
          <p:nvPr/>
        </p:nvSpPr>
        <p:spPr>
          <a:xfrm>
            <a:off x="510495" y="5993730"/>
            <a:ext cx="8526236" cy="138499"/>
          </a:xfrm>
          <a:prstGeom prst="rect">
            <a:avLst/>
          </a:prstGeom>
          <a:noFill/>
        </p:spPr>
        <p:txBody>
          <a:bodyPr wrap="square" lIns="0" tIns="0" rIns="0" bIns="0" rtlCol="0">
            <a:spAutoFit/>
          </a:bodyPr>
          <a:lstStyle/>
          <a:p>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Source</a:t>
            </a:r>
            <a:r>
              <a:rPr lang="en-US" altLang="ko-KR" sz="900" dirty="0">
                <a:solidFill>
                  <a:schemeClr val="tx1">
                    <a:lumMod val="50000"/>
                    <a:lumOff val="50000"/>
                  </a:schemeClr>
                </a:solidFill>
                <a:latin typeface="KoPub돋움체 Medium" panose="02020603020101020101" pitchFamily="18" charset="-127"/>
                <a:ea typeface="KoPub돋움체 Medium" panose="02020603020101020101" pitchFamily="18" charset="-127"/>
              </a:rPr>
              <a:t>: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언론보도 종합</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삼정</a:t>
            </a:r>
            <a:r>
              <a:rPr lang="en-US" altLang="ko-KR"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KPMG </a:t>
            </a:r>
            <a:r>
              <a:rPr lang="ko-KR" altLang="en-US" sz="800" dirty="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rPr>
              <a:t>경제연구원</a:t>
            </a:r>
          </a:p>
        </p:txBody>
      </p:sp>
    </p:spTree>
    <p:extLst>
      <p:ext uri="{BB962C8B-B14F-4D97-AF65-F5344CB8AC3E}">
        <p14:creationId xmlns:p14="http://schemas.microsoft.com/office/powerpoint/2010/main" val="13852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E57E7B-4F4A-470E-ABD3-DD4D29FF3FA3}"/>
              </a:ext>
            </a:extLst>
          </p:cNvPr>
          <p:cNvSpPr>
            <a:spLocks/>
          </p:cNvSpPr>
          <p:nvPr/>
        </p:nvSpPr>
        <p:spPr>
          <a:xfrm>
            <a:off x="814388" y="1268413"/>
            <a:ext cx="6322834" cy="4407944"/>
          </a:xfrm>
          <a:prstGeom prst="rect">
            <a:avLst/>
          </a:prstGeom>
          <a:solidFill>
            <a:schemeClr val="bg1"/>
          </a:soli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5" name="Text Placeholder 3">
            <a:extLst>
              <a:ext uri="{FF2B5EF4-FFF2-40B4-BE49-F238E27FC236}">
                <a16:creationId xmlns:a16="http://schemas.microsoft.com/office/drawing/2014/main" id="{859AF789-79B7-40EF-8423-1ABFC633B0AD}"/>
              </a:ext>
            </a:extLst>
          </p:cNvPr>
          <p:cNvSpPr txBox="1">
            <a:spLocks/>
          </p:cNvSpPr>
          <p:nvPr/>
        </p:nvSpPr>
        <p:spPr>
          <a:xfrm>
            <a:off x="1050977" y="1439972"/>
            <a:ext cx="2658874" cy="722312"/>
          </a:xfrm>
          <a:prstGeom prst="rect">
            <a:avLst/>
          </a:prstGeom>
        </p:spPr>
        <p:txBody>
          <a:bodyPr vert="horz" lIns="0" tIns="0" rIns="0" bIns="0" rtlCol="0" anchor="t" anchorCtr="0">
            <a:noAutofit/>
          </a:bodyPr>
          <a:lstStyle>
            <a:lvl1pPr marL="0" indent="0" algn="l" defTabSz="914400" rtl="0" eaLnBrk="1" latinLnBrk="1" hangingPunct="1">
              <a:lnSpc>
                <a:spcPct val="80000"/>
              </a:lnSpc>
              <a:spcBef>
                <a:spcPts val="0"/>
              </a:spcBef>
              <a:spcAft>
                <a:spcPts val="600"/>
              </a:spcAft>
              <a:buFontTx/>
              <a:buNone/>
              <a:defRPr sz="6000" b="1" kern="1200">
                <a:solidFill>
                  <a:schemeClr val="tx2"/>
                </a:solidFill>
                <a:latin typeface="+mj-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j-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j-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j-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80000"/>
              </a:lnSpc>
              <a:spcBef>
                <a:spcPts val="0"/>
              </a:spcBef>
              <a:spcAft>
                <a:spcPts val="600"/>
              </a:spcAft>
              <a:buClrTx/>
              <a:buSzTx/>
              <a:buFontTx/>
              <a:buNone/>
              <a:tabLst/>
              <a:defRPr/>
            </a:pPr>
            <a:r>
              <a:rPr kumimoji="0" lang="en-US" sz="5400" b="1" i="0" u="none" strike="noStrike" kern="1200" cap="none" spc="0" normalizeH="0" baseline="0" noProof="0" dirty="0">
                <a:ln>
                  <a:solidFill>
                    <a:schemeClr val="accent1">
                      <a:alpha val="0"/>
                    </a:schemeClr>
                  </a:solidFill>
                </a:ln>
                <a:solidFill>
                  <a:srgbClr val="00338D"/>
                </a:solidFill>
                <a:effectLst/>
                <a:uLnTx/>
                <a:uFillTx/>
                <a:latin typeface="KPMG Bold"/>
                <a:ea typeface="+mn-ea"/>
                <a:cs typeface="+mn-cs"/>
              </a:rPr>
              <a:t>Contents</a:t>
            </a:r>
          </a:p>
        </p:txBody>
      </p:sp>
      <p:graphicFrame>
        <p:nvGraphicFramePr>
          <p:cNvPr id="9" name="Table 24">
            <a:extLst>
              <a:ext uri="{FF2B5EF4-FFF2-40B4-BE49-F238E27FC236}">
                <a16:creationId xmlns:a16="http://schemas.microsoft.com/office/drawing/2014/main" id="{CC7076F7-0D4D-4B9E-BB41-B7E0BA780CC5}"/>
              </a:ext>
            </a:extLst>
          </p:cNvPr>
          <p:cNvGraphicFramePr>
            <a:graphicFrameLocks/>
          </p:cNvGraphicFramePr>
          <p:nvPr>
            <p:extLst>
              <p:ext uri="{D42A27DB-BD31-4B8C-83A1-F6EECF244321}">
                <p14:modId xmlns:p14="http://schemas.microsoft.com/office/powerpoint/2010/main" val="88160135"/>
              </p:ext>
            </p:extLst>
          </p:nvPr>
        </p:nvGraphicFramePr>
        <p:xfrm>
          <a:off x="1050977" y="2420938"/>
          <a:ext cx="5849657" cy="2987675"/>
        </p:xfrm>
        <a:graphic>
          <a:graphicData uri="http://schemas.openxmlformats.org/drawingml/2006/table">
            <a:tbl>
              <a:tblPr firstRow="1" bandRow="1"/>
              <a:tblGrid>
                <a:gridCol w="558067">
                  <a:extLst>
                    <a:ext uri="{9D8B030D-6E8A-4147-A177-3AD203B41FA5}">
                      <a16:colId xmlns:a16="http://schemas.microsoft.com/office/drawing/2014/main" val="3168549752"/>
                    </a:ext>
                  </a:extLst>
                </a:gridCol>
                <a:gridCol w="4690223">
                  <a:extLst>
                    <a:ext uri="{9D8B030D-6E8A-4147-A177-3AD203B41FA5}">
                      <a16:colId xmlns:a16="http://schemas.microsoft.com/office/drawing/2014/main" val="620299569"/>
                    </a:ext>
                  </a:extLst>
                </a:gridCol>
                <a:gridCol w="601367">
                  <a:extLst>
                    <a:ext uri="{9D8B030D-6E8A-4147-A177-3AD203B41FA5}">
                      <a16:colId xmlns:a16="http://schemas.microsoft.com/office/drawing/2014/main" val="1172101712"/>
                    </a:ext>
                  </a:extLst>
                </a:gridCol>
              </a:tblGrid>
              <a:tr h="597535">
                <a:tc>
                  <a:txBody>
                    <a:bodyPr/>
                    <a:lstStyle/>
                    <a:p>
                      <a:r>
                        <a:rPr lang="en-GB" sz="1500" b="0" dirty="0">
                          <a:ln>
                            <a:solidFill>
                              <a:schemeClr val="accent1">
                                <a:alpha val="0"/>
                              </a:schemeClr>
                            </a:solidFill>
                          </a:ln>
                          <a:solidFill>
                            <a:srgbClr val="00338D"/>
                          </a:solidFill>
                          <a:latin typeface="+mn-ea"/>
                          <a:ea typeface="+mn-ea"/>
                        </a:rPr>
                        <a:t>I.</a:t>
                      </a:r>
                    </a:p>
                  </a:txBody>
                  <a:tcPr marL="10800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r>
                        <a:rPr lang="en-GB" sz="1500" b="0" dirty="0">
                          <a:ln>
                            <a:solidFill>
                              <a:schemeClr val="accent1">
                                <a:alpha val="0"/>
                              </a:schemeClr>
                            </a:solidFill>
                          </a:ln>
                          <a:solidFill>
                            <a:srgbClr val="00338D"/>
                          </a:solidFill>
                          <a:latin typeface="+mn-ea"/>
                          <a:ea typeface="+mn-ea"/>
                        </a:rPr>
                        <a:t>G-STAR 2023 </a:t>
                      </a:r>
                      <a:r>
                        <a:rPr lang="ko-KR" altLang="en-US" sz="1500" b="0" dirty="0">
                          <a:ln>
                            <a:solidFill>
                              <a:schemeClr val="accent1">
                                <a:alpha val="0"/>
                              </a:schemeClr>
                            </a:solidFill>
                          </a:ln>
                          <a:solidFill>
                            <a:srgbClr val="00338D"/>
                          </a:solidFill>
                          <a:latin typeface="+mn-ea"/>
                          <a:ea typeface="+mn-ea"/>
                        </a:rPr>
                        <a:t>개요</a:t>
                      </a:r>
                      <a:endParaRPr lang="en-GB" sz="1500" b="0" dirty="0">
                        <a:ln>
                          <a:solidFill>
                            <a:schemeClr val="accent1">
                              <a:alpha val="0"/>
                            </a:schemeClr>
                          </a:solidFill>
                        </a:ln>
                        <a:solidFill>
                          <a:srgbClr val="00338D"/>
                        </a:solidFill>
                        <a:latin typeface="+mn-ea"/>
                        <a:ea typeface="+mn-ea"/>
                      </a:endParaRPr>
                    </a:p>
                  </a:txBody>
                  <a:tcPr marL="0" marR="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Arial"/>
                        </a:defRPr>
                      </a:lvl1pPr>
                      <a:lvl2pPr marL="457200" algn="l" defTabSz="914400" rtl="0" eaLnBrk="1" latinLnBrk="1" hangingPunct="1">
                        <a:defRPr sz="1800" b="1" kern="1200">
                          <a:solidFill>
                            <a:schemeClr val="lt1"/>
                          </a:solidFill>
                          <a:latin typeface="Arial"/>
                        </a:defRPr>
                      </a:lvl2pPr>
                      <a:lvl3pPr marL="914400" algn="l" defTabSz="914400" rtl="0" eaLnBrk="1" latinLnBrk="1" hangingPunct="1">
                        <a:defRPr sz="1800" b="1" kern="1200">
                          <a:solidFill>
                            <a:schemeClr val="lt1"/>
                          </a:solidFill>
                          <a:latin typeface="Arial"/>
                        </a:defRPr>
                      </a:lvl3pPr>
                      <a:lvl4pPr marL="1371600" algn="l" defTabSz="914400" rtl="0" eaLnBrk="1" latinLnBrk="1" hangingPunct="1">
                        <a:defRPr sz="1800" b="1" kern="1200">
                          <a:solidFill>
                            <a:schemeClr val="lt1"/>
                          </a:solidFill>
                          <a:latin typeface="Arial"/>
                        </a:defRPr>
                      </a:lvl4pPr>
                      <a:lvl5pPr marL="1828800" algn="l" defTabSz="914400" rtl="0" eaLnBrk="1" latinLnBrk="1" hangingPunct="1">
                        <a:defRPr sz="1800" b="1" kern="1200">
                          <a:solidFill>
                            <a:schemeClr val="lt1"/>
                          </a:solidFill>
                          <a:latin typeface="Arial"/>
                        </a:defRPr>
                      </a:lvl5pPr>
                      <a:lvl6pPr marL="2286000" algn="l" defTabSz="914400" rtl="0" eaLnBrk="1" latinLnBrk="1" hangingPunct="1">
                        <a:defRPr sz="1800" b="1" kern="1200">
                          <a:solidFill>
                            <a:schemeClr val="lt1"/>
                          </a:solidFill>
                          <a:latin typeface="Arial"/>
                        </a:defRPr>
                      </a:lvl6pPr>
                      <a:lvl7pPr marL="2743200" algn="l" defTabSz="914400" rtl="0" eaLnBrk="1" latinLnBrk="1" hangingPunct="1">
                        <a:defRPr sz="1800" b="1" kern="1200">
                          <a:solidFill>
                            <a:schemeClr val="lt1"/>
                          </a:solidFill>
                          <a:latin typeface="Arial"/>
                        </a:defRPr>
                      </a:lvl7pPr>
                      <a:lvl8pPr marL="3200400" algn="l" defTabSz="914400" rtl="0" eaLnBrk="1" latinLnBrk="1" hangingPunct="1">
                        <a:defRPr sz="1800" b="1" kern="1200">
                          <a:solidFill>
                            <a:schemeClr val="lt1"/>
                          </a:solidFill>
                          <a:latin typeface="Arial"/>
                        </a:defRPr>
                      </a:lvl8pPr>
                      <a:lvl9pPr marL="3657600" algn="l" defTabSz="914400" rtl="0" eaLnBrk="1" latinLnBrk="1" hangingPunct="1">
                        <a:defRPr sz="1800" b="1" kern="1200">
                          <a:solidFill>
                            <a:schemeClr val="lt1"/>
                          </a:solidFill>
                          <a:latin typeface="Arial"/>
                        </a:defRPr>
                      </a:lvl9pPr>
                    </a:lstStyle>
                    <a:p>
                      <a:pPr marL="0" algn="r" defTabSz="914400" rtl="0" eaLnBrk="1" latinLnBrk="1" hangingPunct="1"/>
                      <a:r>
                        <a:rPr lang="en-GB" sz="1500" b="0" kern="1200" dirty="0">
                          <a:ln>
                            <a:solidFill>
                              <a:schemeClr val="accent1">
                                <a:alpha val="0"/>
                              </a:schemeClr>
                            </a:solidFill>
                          </a:ln>
                          <a:solidFill>
                            <a:srgbClr val="00338D"/>
                          </a:solidFill>
                          <a:latin typeface="+mn-ea"/>
                          <a:ea typeface="+mn-ea"/>
                          <a:cs typeface="+mn-cs"/>
                        </a:rPr>
                        <a:t>2</a:t>
                      </a:r>
                    </a:p>
                  </a:txBody>
                  <a:tcPr marL="80189" marR="108000" marT="0" marB="0" anchor="ctr">
                    <a:lnL w="12700" cmpd="sng">
                      <a:noFill/>
                    </a:lnL>
                    <a:lnR w="12700" cmpd="sng">
                      <a:noFill/>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G-STAR 2023 </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주요</a:t>
                      </a:r>
                      <a:r>
                        <a:rPr kumimoji="0" lang="en-US" altLang="ko-KR"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 </a:t>
                      </a:r>
                      <a:r>
                        <a:rPr kumimoji="0" lang="ko-KR" altLang="en-US" sz="1500" b="0" i="0" u="none" strike="noStrike" kern="1200" cap="none" spc="0" normalizeH="0" baseline="0" noProof="0" dirty="0">
                          <a:ln>
                            <a:solidFill>
                              <a:schemeClr val="accent1">
                                <a:alpha val="0"/>
                              </a:schemeClr>
                            </a:solidFill>
                          </a:ln>
                          <a:solidFill>
                            <a:schemeClr val="bg1"/>
                          </a:solidFill>
                          <a:effectLst/>
                          <a:uLnTx/>
                          <a:uFillTx/>
                          <a:latin typeface="+mj-ea"/>
                          <a:ea typeface="+mj-ea"/>
                          <a:cs typeface="+mn-cs"/>
                        </a:rPr>
                        <a:t>트렌드</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algn="r" defTabSz="914400" rtl="0" eaLnBrk="1" latinLnBrk="1" hangingPunct="1"/>
                      <a:r>
                        <a:rPr lang="en-GB" sz="1500" b="1" kern="1200" dirty="0">
                          <a:ln>
                            <a:solidFill>
                              <a:schemeClr val="accent1">
                                <a:alpha val="0"/>
                              </a:schemeClr>
                            </a:solidFill>
                          </a:ln>
                          <a:solidFill>
                            <a:schemeClr val="bg1"/>
                          </a:solidFill>
                          <a:latin typeface="+mn-ea"/>
                          <a:ea typeface="+mn-ea"/>
                          <a:cs typeface="+mn-cs"/>
                        </a:rPr>
                        <a:t>8</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00338D"/>
                    </a:solidFill>
                  </a:tcPr>
                </a:tc>
                <a:extLst>
                  <a:ext uri="{0D108BD9-81ED-4DB2-BD59-A6C34878D82A}">
                    <a16:rowId xmlns:a16="http://schemas.microsoft.com/office/drawing/2014/main" val="246095589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III.</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G-STAR 2023 </a:t>
                      </a: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참가 기업</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algn="r"/>
                      <a:r>
                        <a:rPr lang="en-GB" sz="1500" b="0" kern="1200" dirty="0">
                          <a:ln>
                            <a:solidFill>
                              <a:schemeClr val="accent1">
                                <a:alpha val="0"/>
                              </a:schemeClr>
                            </a:solidFill>
                          </a:ln>
                          <a:solidFill>
                            <a:srgbClr val="00338D"/>
                          </a:solidFill>
                          <a:latin typeface="+mn-ea"/>
                          <a:ea typeface="+mn-ea"/>
                          <a:cs typeface="+mn-cs"/>
                        </a:rPr>
                        <a:t>16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IV.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결론 및 시사점</a:t>
                      </a: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1" hangingPunct="1"/>
                      <a:r>
                        <a:rPr lang="en-GB" sz="1500" b="0" kern="1200" dirty="0">
                          <a:ln>
                            <a:solidFill>
                              <a:schemeClr val="accent1">
                                <a:alpha val="0"/>
                              </a:schemeClr>
                            </a:solidFill>
                          </a:ln>
                          <a:solidFill>
                            <a:srgbClr val="00338D"/>
                          </a:solidFill>
                          <a:latin typeface="+mn-ea"/>
                          <a:ea typeface="+mn-ea"/>
                          <a:cs typeface="+mn-cs"/>
                        </a:rPr>
                        <a:t>44</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597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V.</a:t>
                      </a:r>
                    </a:p>
                  </a:txBody>
                  <a:tcPr marL="10800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defRPr>
                      </a:lvl1pPr>
                      <a:lvl2pPr marL="457200" algn="l" defTabSz="914400" rtl="0" eaLnBrk="1" latinLnBrk="1" hangingPunct="1">
                        <a:defRPr sz="1800" kern="1200">
                          <a:solidFill>
                            <a:schemeClr val="dk1"/>
                          </a:solidFill>
                          <a:latin typeface="Arial"/>
                        </a:defRPr>
                      </a:lvl2pPr>
                      <a:lvl3pPr marL="914400" algn="l" defTabSz="914400" rtl="0" eaLnBrk="1" latinLnBrk="1" hangingPunct="1">
                        <a:defRPr sz="1800" kern="1200">
                          <a:solidFill>
                            <a:schemeClr val="dk1"/>
                          </a:solidFill>
                          <a:latin typeface="Arial"/>
                        </a:defRPr>
                      </a:lvl3pPr>
                      <a:lvl4pPr marL="1371600" algn="l" defTabSz="914400" rtl="0" eaLnBrk="1" latinLnBrk="1" hangingPunct="1">
                        <a:defRPr sz="1800" kern="1200">
                          <a:solidFill>
                            <a:schemeClr val="dk1"/>
                          </a:solidFill>
                          <a:latin typeface="Arial"/>
                        </a:defRPr>
                      </a:lvl4pPr>
                      <a:lvl5pPr marL="1828800" algn="l" defTabSz="914400" rtl="0" eaLnBrk="1" latinLnBrk="1" hangingPunct="1">
                        <a:defRPr sz="1800" kern="1200">
                          <a:solidFill>
                            <a:schemeClr val="dk1"/>
                          </a:solidFill>
                          <a:latin typeface="Arial"/>
                        </a:defRPr>
                      </a:lvl5pPr>
                      <a:lvl6pPr marL="2286000" algn="l" defTabSz="914400" rtl="0" eaLnBrk="1" latinLnBrk="1" hangingPunct="1">
                        <a:defRPr sz="1800" kern="1200">
                          <a:solidFill>
                            <a:schemeClr val="dk1"/>
                          </a:solidFill>
                          <a:latin typeface="Arial"/>
                        </a:defRPr>
                      </a:lvl6pPr>
                      <a:lvl7pPr marL="2743200" algn="l" defTabSz="914400" rtl="0" eaLnBrk="1" latinLnBrk="1" hangingPunct="1">
                        <a:defRPr sz="1800" kern="1200">
                          <a:solidFill>
                            <a:schemeClr val="dk1"/>
                          </a:solidFill>
                          <a:latin typeface="Arial"/>
                        </a:defRPr>
                      </a:lvl7pPr>
                      <a:lvl8pPr marL="3200400" algn="l" defTabSz="914400" rtl="0" eaLnBrk="1" latinLnBrk="1" hangingPunct="1">
                        <a:defRPr sz="1800" kern="1200">
                          <a:solidFill>
                            <a:schemeClr val="dk1"/>
                          </a:solidFill>
                          <a:latin typeface="Arial"/>
                        </a:defRPr>
                      </a:lvl8pPr>
                      <a:lvl9pPr marL="3657600" algn="l" defTabSz="914400" rtl="0" eaLnBrk="1" latinLnBrk="1"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rPr>
                        <a:t>Appendix</a:t>
                      </a:r>
                      <a:endParaRPr kumimoji="0" lang="ko-KR" altLang="en-US" sz="1500" b="0" i="0" u="none" strike="noStrike" kern="1200" cap="none" spc="0" normalizeH="0" baseline="0" noProof="0" dirty="0">
                        <a:ln>
                          <a:solidFill>
                            <a:schemeClr val="accent1">
                              <a:alpha val="0"/>
                            </a:schemeClr>
                          </a:solidFill>
                        </a:ln>
                        <a:solidFill>
                          <a:srgbClr val="00338D"/>
                        </a:solidFill>
                        <a:effectLst/>
                        <a:uLnTx/>
                        <a:uFillTx/>
                        <a:latin typeface="+mn-lt"/>
                        <a:ea typeface="+mn-ea"/>
                        <a:cs typeface="+mn-cs"/>
                      </a:endParaRPr>
                    </a:p>
                  </a:txBody>
                  <a:tcPr marL="0" marR="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1" hangingPunct="1"/>
                      <a:r>
                        <a:rPr lang="en-GB" sz="1500" b="0" kern="1200" dirty="0">
                          <a:ln>
                            <a:solidFill>
                              <a:schemeClr val="accent1">
                                <a:alpha val="0"/>
                              </a:schemeClr>
                            </a:solidFill>
                          </a:ln>
                          <a:solidFill>
                            <a:srgbClr val="00338D"/>
                          </a:solidFill>
                          <a:latin typeface="+mn-ea"/>
                          <a:ea typeface="+mn-ea"/>
                          <a:cs typeface="+mn-cs"/>
                        </a:rPr>
                        <a:t>46</a:t>
                      </a:r>
                    </a:p>
                  </a:txBody>
                  <a:tcPr marL="80189" marR="108000" marT="0" marB="0" anchor="ctr">
                    <a:lnL w="12700" cmpd="sng">
                      <a:noFill/>
                    </a:lnL>
                    <a:lnR w="12700" cmpd="sng">
                      <a:noFill/>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bl>
          </a:graphicData>
        </a:graphic>
      </p:graphicFrame>
    </p:spTree>
    <p:extLst>
      <p:ext uri="{BB962C8B-B14F-4D97-AF65-F5344CB8AC3E}">
        <p14:creationId xmlns:p14="http://schemas.microsoft.com/office/powerpoint/2010/main" val="1377240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8B7E2CA3-375D-4415-89B5-7C7E9B46A778}"/>
  <p:tag name="ISPRING_RESOURCE_FOLDER" val="\\UDS\8\ebaker3\Desktop\Global Board Presentation  - N Petrie\Leadership Pack\Leadership Pack_02\"/>
  <p:tag name="ISPRING_PRESENTATION_PATH" val="\\UDS\8\ebaker3\Desktop\Global Board Presentation  - N Petrie\Leadership Pack\Leadership Pack_02.pptx"/>
  <p:tag name="ISPRING_PROJECT_FOLDER_UPDATED" val="1"/>
  <p:tag name="ISPRING_PRESENTATION_INFO" val="&lt;?xml version=&quot;1.0&quot; encoding=&quot;UTF-8&quot; standalone=&quot;no&quot; ?&gt;&#10;&lt;presentation&gt;&#10;&#10;  &lt;slides&gt;&#10;    &lt;slide duration=&quot;6150&quot; id=&quot;{4257E06D-39A9-4DF7-996D-89EC9607447A}&quot; pptId=&quot;256&quot; transitionDuration=&quot;0&quot;/&gt;&#10;    &lt;slide duration=&quot;48024&quot; id=&quot;{EDD4C95D-9195-48C4-A1D8-B082B9879BCF}&quot; pptId=&quot;258&quot; transitionDuration=&quot;0&quot;/&gt;&#10;    &lt;slide duration=&quot;5000&quot; id=&quot;{2D4498EE-BCB1-4726-A1BE-206F5914222E}&quot; pptId=&quot;259&quot; transitionDuration=&quot;0&quot;/&gt;&#10;    &lt;slide duration=&quot;5000&quot; id=&quot;{01A13A1D-6143-40AB-A6D8-05D0B593FD2A}&quot; pptId=&quot;260&quot; transitionDuration=&quot;0&quot;/&gt;&#10;    &lt;slide duration=&quot;5000&quot; id=&quot;{32E42493-1E07-472B-85BE-DDACB4C44428}&quot; pptId=&quot;261&quot; transitionDuration=&quot;0&quot;/&gt;&#10;    &lt;slide duration=&quot;5000&quot; id=&quot;{FE47AA6A-F9E9-4422-BA82-91CC1813F7B9}&quot; pptId=&quot;262&quot; transitionDuration=&quot;0&quot;/&gt;&#10;    &lt;slide duration=&quot;5000&quot; id=&quot;{A82C5922-5BA4-4145-AC6A-06C834188BF1}&quot; pptId=&quot;263&quot; transitionDuration=&quot;0&quot;/&gt;&#10;    &lt;slide duration=&quot;5000&quot; id=&quot;{AA54486C-DBA8-472F-A696-9283D7A076B7}&quot; pptId=&quot;264&quot; transitionDuration=&quot;0&quot;/&gt;&#10;    &lt;slide duration=&quot;5000&quot; id=&quot;{F78B596E-3755-4618-982D-0C1354F7E76D}&quot; pptId=&quot;265&quot; transitionDuration=&quot;0&quot;/&gt;&#10;    &lt;slide duration=&quot;5000&quot; id=&quot;{05114634-8198-4A0D-81AA-87C35C0C49DE}&quot; pptId=&quot;266&quot; transitionDuration=&quot;0&quot;/&gt;&#10;    &lt;slide duration=&quot;48024&quot; id=&quot;{0642472C-F50E-42F2-8FF3-4C89758169F9}&quot; pptId=&quot;267&quot; transitionDuration=&quot;0&quot;/&gt;&#10;    &lt;slide duration=&quot;5000&quot; id=&quot;{BF018970-3A8E-4F28-AF98-DC4FDB27BD2C}&quot; pptId=&quot;268&quot; transitionDuration=&quot;500&quot;/&gt;&#10;    &lt;slide duration=&quot;139960&quot; id=&quot;{6207077D-78C5-4BC9-B3E6-B215C2B52A77}&quot; pptId=&quot;269&quot; transitionDuration=&quot;0&quot;/&gt;&#10;    &lt;slide duration=&quot;5000&quot; id=&quot;{8260909B-1813-47E4-AB4B-73F2E7F540E6}&quot; pptId=&quot;270&quot; transitionDuration=&quot;0&quot;/&gt;&#10;    &lt;slide duration=&quot;5000&quot; id=&quot;{5DB593F4-F48D-4C6D-BB66-5F3441236D09}&quot; pptId=&quot;271&quot; transitionDuration=&quot;0&quot;/&gt;&#10;    &lt;slide duration=&quot;5000&quot; id=&quot;{9574E6D2-9FC5-4A60-96F2-0BF7755BE56E}&quot; pptId=&quot;272&quot; transitionDuration=&quot;0&quot;/&gt;&#10;    &lt;slide duration=&quot;5000&quot; id=&quot;{606A46FA-99AB-49F8-A080-61C8B2FBAF86}&quot; pptId=&quot;273&quot; transitionDuration=&quot;500&quot;/&gt;&#10;    &lt;slide duration=&quot;5000&quot; id=&quot;{B8086F30-C378-4B2A-BE99-A035A27B24F9}&quot; pptId=&quot;274&quot; transitionDuration=&quot;0&quot;/&gt;&#10;    &lt;slide duration=&quot;5000&quot; id=&quot;{C5395054-2DE4-4601-B29F-A6A16007B98B}&quot; pptId=&quot;275&quot; transitionDuration=&quot;0&quot;/&gt;&#10;    &lt;slide duration=&quot;5000&quot; id=&quot;{7C47F49A-81F0-4815-9705-C3C47E27D4DE}&quot; pptId=&quot;276&quot; transitionDuration=&quot;0&quot;/&gt;&#10;    &lt;slide duration=&quot;5000&quot; id=&quot;{2F1D5B8A-9002-4E5C-8445-B89B84736E1A}&quot; pptId=&quot;277&quot; transitionDuration=&quot;0&quot;/&gt;&#10;    &lt;slide duration=&quot;5000&quot; id=&quot;{856452B8-34B4-4F92-A637-58B20C49DAA8}&quot; pptId=&quot;278&quot; transitionDuration=&quot;0&quot;/&gt;&#10;    &lt;slide duration=&quot;5000&quot; id=&quot;{A07B93F4-E3A3-492E-96CC-0F394B8306DF}&quot; pptId=&quot;279&quot; transitionDuration=&quot;0&quot;/&gt;&#10;    &lt;slide duration=&quot;5000&quot; id=&quot;{70C276E6-3AB4-4F60-9955-9D06C03CEB65}&quot; pptId=&quot;280&quot; transitionDuration=&quot;0&quot;/&gt;&#10;    &lt;slide duration=&quot;5000&quot; id=&quot;{977698CA-5266-4E4E-AB04-7702F2BE6664}&quot; pptId=&quot;281&quot; transitionDuration=&quot;0&quot;/&gt;&#10;    &lt;slide duration=&quot;5000&quot; id=&quot;{DC709272-35D5-408C-BA23-E39BB354256B}&quot; pptId=&quot;282&quot; transitionDuration=&quot;0&quot;/&gt;&#10;    &lt;slide duration=&quot;5000&quot; id=&quot;{EAED726D-9EE6-4093-9641-91E5017771D6}&quot; pptId=&quot;283&quot; transitionDuration=&quot;0&quot;/&gt;&#10;    &lt;slide duration=&quot;5000&quot; id=&quot;{266EC1BC-7FD1-4472-87A1-BF9EF040484D}&quot; pptId=&quot;284&quot; transitionDuration=&quot;0&quot;/&gt;&#10;    &lt;slide duration=&quot;5000&quot; id=&quot;{458E5C22-A95F-4890-A91D-66E65C194827}&quot; pptId=&quot;285&quot; transitionDuration=&quot;0&quot;/&gt;&#10;    &lt;slide duration=&quot;5000&quot; id=&quot;{1DAFD1D6-6638-4040-A404-2B5FACFCE205}&quot; pptId=&quot;307&quot; transitionDuration=&quot;0&quot;/&gt;&#10;    &lt;slide duration=&quot;5000&quot; id=&quot;{1F02C295-386C-4A89-A5E0-49CC0F7C0F68}&quot; pptId=&quot;286&quot; transitionDuration=&quot;0&quot;/&gt;&#10;    &lt;slide duration=&quot;5000&quot; id=&quot;{C7EB503D-3B5B-4FA3-98A0-CEC3016C7F59}&quot; pptId=&quot;288&quot; transitionDuration=&quot;0&quot;/&gt;&#10;    &lt;slide duration=&quot;5000&quot; id=&quot;{C44DFB26-D470-400B-99C3-970BF98FABCF}&quot; pptId=&quot;289&quot; transitionDuration=&quot;0&quot;/&gt;&#10;    &lt;slide duration=&quot;5000&quot; id=&quot;{C6FDE8D1-DC19-4A1D-9D1B-3465D32C7276}&quot; pptId=&quot;290&quot; transitionDuration=&quot;0&quot;/&gt;&#10;    &lt;slide duration=&quot;5000&quot; id=&quot;{979FEADD-4C06-4BDF-B92B-D2B6E5EB6825}&quot; pptId=&quot;292&quot; transitionDuration=&quot;0&quot;/&gt;&#10;    &lt;slide duration=&quot;5000&quot; id=&quot;{5D2B9331-8C1C-4759-B7A9-7CA243861E9C}&quot; pptId=&quot;291&quot; transitionDuration=&quot;0&quot;/&gt;&#10;    &lt;slide duration=&quot;5000&quot; id=&quot;{A8417551-076E-4168-851E-27C7EEA064B4}&quot; pptId=&quot;293&quot; transitionDuration=&quot;0&quot;/&gt;&#10;    &lt;slide duration=&quot;5000&quot; id=&quot;{F997AB04-67A3-4499-A711-88F742AB50D2}&quot; pptId=&quot;294&quot; transitionDuration=&quot;0&quot;/&gt;&#10;    &lt;slide duration=&quot;5000&quot; id=&quot;{A5DADAA0-4722-4AC7-8AC6-039106C01A64}&quot; pptId=&quot;295&quot; transitionDuration=&quot;0&quot;/&gt;&#10;    &lt;slide duration=&quot;5000&quot; id=&quot;{775CD8EE-F87A-44B2-85FE-B4B31C561637}&quot; pptId=&quot;296&quot; transitionDuration=&quot;0&quot;/&gt;&#10;    &lt;slide duration=&quot;5000&quot; id=&quot;{87F90F58-4DE7-4EC9-84F3-E5EA7CE1B902}&quot; pptId=&quot;309&quot; transitionDuration=&quot;0&quot;/&gt;&#10;    &lt;slide duration=&quot;5000&quot; id=&quot;{7F3E101F-D734-4C9D-980D-4B2071A42D61}&quot; pptId=&quot;297&quot; transitionDuration=&quot;0&quot;/&gt;&#10;    &lt;slide duration=&quot;5000&quot; id=&quot;{CCBF6D24-A158-49D4-A42E-DC11DDBE1C9E}&quot; pptId=&quot;298&quot; transitionDuration=&quot;0&quot;/&gt;&#10;    &lt;slide duration=&quot;139960&quot; id=&quot;{CFA602A6-12D1-432E-B038-E7A9E8202A09}&quot; pptId=&quot;299&quot; transitionDuration=&quot;0&quot;/&gt;&#10;    &lt;slide duration=&quot;5000&quot; id=&quot;{8E3C188E-115D-42F6-B784-0339C88D3C47}&quot; pptId=&quot;308&quot; transitionDuration=&quot;0&quot;/&gt;&#10;    &lt;slide duration=&quot;5000&quot; id=&quot;{523EB18A-C189-4E60-B560-CFE23AEEDCC6}&quot; pptId=&quot;301&quot; transitionDuration=&quot;0&quot;/&gt;&#10;    &lt;slide duration=&quot;5000&quot; id=&quot;{B0DB1909-AED0-463F-BDF1-9A43EBD14095}&quot; pptId=&quot;302&quot; transitionDuration=&quot;0&quot;/&gt;&#10;    &lt;slide duration=&quot;5000&quot; id=&quot;{F9E00F73-FC45-4DC7-B5D1-AC2ECA8F7BD1}&quot; pptId=&quot;304&quot; transitionDuration=&quot;500&quot;/&gt;&#10;    &lt;slide duration=&quot;5000&quot; id=&quot;{CC589245-BE3D-4974-8AB7-E8DD879FBEF0}&quot; pptId=&quot;306&quot; transitionDuration=&quot;0&quot;/&gt;&#10;  &lt;/slides&gt;&#10;&#10;  &lt;narration&gt;&#10;    &lt;videoTracks&gt;&#10;      &lt;videoTrack duration=&quot;128960&quot; muted=&quot;false&quot; slideId=&quot;{CFA602A6-12D1-432E-B038-E7A9E8202A09}&quot; startTime=&quot;0&quot; stepIndex=&quot;0&quot; volume=&quot;1&quot;&gt;&#10;        &lt;file modifyTime=&quot;2015-03-06T01:30:23&quot; size=&quot;83288764&quot;&gt;&#10;          &lt;path full=&quot;\\UDS\8\ebaker3\Desktop\Global Board Presentation  - N Petrie\Leadership Pack\Leadership Pack_02\video\video1.mp4&quot; relative=&quot;Leadership Pack_02\video\video1.mp4&quot; resource=&quot;video1.mp4&quot;/&gt;&#10;        &lt;/file&gt;&#10;        &lt;video height=&quot;1080&quot; width=&quot;1920&quot;/&gt;&#10;        &lt;audio channels=&quot;2&quot; sampleRate=&quot;44100&quot;/&gt;&#10;      &lt;/videoTrack&gt;&#10;      &lt;videoTrack duration=&quot;139960&quot; muted=&quot;false&quot; slideId=&quot;{6207077D-78C5-4BC9-B3E6-B215C2B52A77}&quot; startTime=&quot;0&quot; stepIndex=&quot;0&quot; volume=&quot;1&quot;&gt;&#10;        &lt;file modifyTime=&quot;2015-03-06T01:32:25&quot; size=&quot;47526755&quot;&gt;&#10;          &lt;path full=&quot;\\UDS\8\ebaker3\Desktop\Global Board Presentation  - N Petrie\Leadership Pack\Leadership Pack_02\video\video2.mp4&quot; relative=&quot;Leadership Pack_02\video\video2.mp4&quot; resource=&quot;video2.mp4&quot;/&gt;&#10;        &lt;/file&gt;&#10;        &lt;video height=&quot;720&quot; width=&quot;1280&quot;/&gt;&#10;        &lt;audio channels=&quot;2&quot; sampleRate=&quot;48000&quot;/&gt;&#10;      &lt;/videoTrack&gt;&#10;    &lt;/videoTracks&gt;&#10;  &lt;/narration&gt;&#10;&#10;&lt;/presentation&gt;&#10;"/>
  <p:tag name="GENSWF_MOVIE_ONCLICK_URL" val="http://"/>
  <p:tag name="GENSWF_MOVIE_ONCLICK_URL_TARGET" val="_self"/>
  <p:tag name="GENSWF_MOVIE_PRESENTATION_END_URL" val="http://"/>
  <p:tag name="GENSWF_MOVIE_PRESENTATION_END_URL_TARGET" val="_self"/>
  <p:tag name="FLASHSPRING_PRESENTATION_REFERENCES" val="F&#10;Leadership Pack_02.pptx&#10;\\UDS\8\ebaker3\Desktop\Global Board Presentation  - N Petrie\Leadership Pack\Leadership Pack_02\attachment\att1\Leadership Pack_02.pptx&#10;_blank&#10;|&#10;"/>
  <p:tag name="ISPRING_PLAYERS_CUSTOMIZATION" val="UEsDBBQAAgAIAEZkZk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BGZGZGh2OPsIwEAADIFAAAJwAAAHVuaXZlcnNhbC9mbGFzaF9wdWJsaXNoaW5nX3NldHRpbmdzLnhtbOVYzXLiOBC+8xQqb81xYvK7mRSQIsFUqAHDgrOZnChhC9BGlrySDMOc9mn2wfZJtoUCMSEhYrYmNVV7Stzur7vV6p8PVy6/pgzNiFRU8Kp3eFD2EOGxSCifVL3bqPnx3ENKY55gJjipelx46LJWqmT5iFE1HRCtQVUhMMPVRaar3lTr7ML35/P5AVWZNG8FyzXYVwexSP1MEkW4JtLPGF7AH73IiPJqpRJCFSvqiCRnBNEEQuDURIdZk2E19XyrNsLxw0SKnCfXggmJ5GRU9X4pl4+PzxsrHWuqQVPCzeFUDYRGrC9wklATD2YD+o2gKaGTKQR+eHTioTlN9LTqHZePjB3Q97ftLK3bU2Bj51rAcbh+dJASjROssX20HiUZEwl5JaqmZU7A6IasoKnJV70WWFGy4DilcQRvkMlV1WtEw37QDPpBeB0Mb/ttG6ozImpF7cAJM2i3GsEw7EbBYHgTddp7g6LgS+QE6vWDQRBGQX941eruiXA/zxMm6NRb7T0xd8HVoBXt6ymsd/aF9G66oRvmutvp1cP7vUK7ue8F/XYr/DyMut121Oo9oZaFWSjBir9ZzRWoepHLjZpdtXNvKrR4VrqKaBgnDMsJiUSTQpONMVPEQ39kZPJbjhnVC2i8MkydB0KyuspIrPumqaqeaRTvyZw1CKGBs6eWLZ+uW/bTycbpfeu+cLKXA63ATMowX7TF5N2jPz1bR390dr47/JfCrMxoQkSIpVzOoe3w30xfYeQdHp+d7Q7hFW8VrDWOpzAf9Wq8FSUrrbHgG5PNPKORYMk6rSQdkSTEKSmM/cED5U3QPPTQGEqZQcLrkmLmIarhAuI1WOUjpaleLppmUROBLVhoBHUGWxcST7GEI6qi/DF5ZrTHtYAnqCHxHLaYzYcVv6beI9xF7QbSz8wVEOmiHkis9tBEdcaclFNMnRTvyEhRTVxUr6hwUeuvxoiLcgfLByJRJARz0r8TOUvQQuSI0QeCtEDQ+XkK/00JKu5tNJYiXUqBW2ikGNQ3mlEyJ8mli6N7cJHmgDS9yYi2Hv7M6Tc0ImMhwS7BMygdkFNl7R/sZTjDSj0ZxasYP9gV2wobwZcP5oA4mWFgEvsZhyYlaaZ/hH0MZ+cCXDAmIJsFE5CZGOdQpOZ+Epos1VyO6ex7imfLSzcXuTQK100hHmsTXsQwTijPiavBGHMkOFsgHEPFKlNCMypyBRJbLNa0+q4ALRRRvgx1AlMPnMnErd3Lh0fHJ6dnv55/ujjw//nr7487QY9koMew8WbZwPVOXuiMfMZB38C9yvWccftGuoP3OSNfoFjO2Occ0Bm4xQTfQO7gg28gd7DCLWxTyNRMj6SA38X6H8nE9rat+IYFvEwKlgzqZ+QEoWldYEIuHdq9jSCngYvqMnVOJKMf/O5kEG7BaSa5uQ27Tgf+7Lj/zULuFZaxUwiwTSd2dcM+ZTQFVpK826B8h3Z+l8b6T2zbduWPaazvuqWffhb9XzJmn9YfDja+FKx/fW9+LzNvUsppCnk0PGj9ka12elKu+C+/KpXA2ubXx1rpX1BLAwQUAAIACABGZGZGxmCIeLsCAABQCgAAIQAAAHVuaXZlcnNhbC9mbGFzaF9za2luX3NldHRpbmdzLnhtbJVWUW/bIBB+36+Isvc6W7dlk2ikNs2kSt1arVXfsX2xUTBYcE6Xfz/AuIbErrOgSuG77+OOu+NSondMrD7MZiSTXKonQGSi0BbpsBnLr+ZpgyjFRSYFgsALIVVF+Xz18af7kMQxp1RyD+pczZZm0LtZus85Eu/j69KuMUEmq5qKw70s5EVKs12hZCPyydDKQw2KM7EzzMWP5Xoz6oAzjXcIVRTT5rtd50lqBVqDDenbxq5JFacp8M7Twn3O1PSu3r/9kWzPNEMnu/5k15ispgXESV4sLi+/347zhTk9rsrSrvcFCH/RUC8/2zVK5fQAKj789otdowpZN/X/9EitZGETGmveL+Kbhkuam+dno1rYNSmwF7KOJqvg0+PuGqbefw3fPbHPVUn+aPN6NBBs0VMOK1QNkKTbtTZdyteHBs37gNWWcm0IIdSTHk3Qj7TR3TEx1vP+wCsTeUDyQM94kbypYN3GGzqNDb1gvb5xsyLkvmFBhAr2HgxC7MGe+dvk9YQZgD3zibMcHgQ/nNCPLa2mq/EN9dUM0u+jj/JvzCCo2XYZ63ad1bq6t09XB7490HEqmcNK23ieWQW2biRxWBtTchIUEXTPCopMil+Wlx7cbTRJjgy+14Y7iyBDDkMN52I0YzoM2W6n27H9Ueiv1u5naGb41Zwi0qyszI+Sns+8zjwSc8w8GVbYKWnooO7EVgYaV4oxUUXVDtSzlPxcN0Ii6HOPl+3TGqOTJMgBSYZzTPwhQ8kXTZWC2piaMeiaJsZaXsmKkps/fGHwCnksGDG2SizNcYKyt54MAN8AQFVWduVvN62lajgyDnvg3hoA7sJjNyPadOhYs13jPWwxnA8eOerHgBA0pJ8TfafE8yPAB/gvJqxBQWuYbnmkqXb3it781EzuJpntvHCIub1vpOhkYz9NoAHtf5L/AFBLAwQUAAIACABGZGZGLOLmYF4EAADZEwAAJgAAAHVuaXZlcnNhbC9odG1sX3B1Ymxpc2hpbmdfc2V0dGluZ3MueG1s3VjbciI3EH33V6gmtY8L+BqvC3BhMy5TCwOBcbx+osRIgGKNNJE0sOxTviYftl+yLWRuxsZiK3Gq8mRPT5/TrVbfhvLl15SjCVWaSVEJDgulAFGRSMLEqBLcxTcfzwOkDRYEcyloJRAyQJfVg3KWDzjT4x41BlQ1AhqhLzJTCcbGZBfF4nQ6LTCdKftW8twAvy4kMi1mimoqDFXFjOMZ/DGzjOqgenCAUNmJWpLknCJGwAXBrHeY35qUB0WnNcDJ40jJXJBryaVCajSoBL+USsfH5/WFjmOqs5QKezZdBaEVmwtMCLPuYN5j3ygaUzYag9+HRycBmjJixpXguHRkeUC/uM0zZ3eHwJbnWsJphHkykFKDCTbYPTqLig6pgrBSXTUqp0C6IVvTNPSrWQqciMwETlkSwxtkQ1UJ6nG/G96E3TC6Dvt33aZz1RsRN+Jm6IXpNRv1sB+147DXv41bzb1Bcfgl9gJ1umEvjOKw279qtPdE+J9nhQlbtUZzT8x9eNVrxPtaimqtfSGd23bkh7lutzq16GEv124fOmG32Yg+9+N2uxk3OivUPDHXUrBc3MzmMmS9zNVGzi6quTOWRj5LXU0NdBOO1YjG8oZBkQ0x1zRAf2R09FuOOTMzKLwSNJ1HSrOazmhiuraoKoEtlGBF5wjBNTC2KtnS6bJkP51snL7ozK+d7GVHy9CSMixmTTl6d+9Pz5beH52d73b/JTfLE0aojLBS8z607f6b4VtreYfHZ2e7XXjFWhkbg5Mx9EezaG/rkoXWUIqNzmaf0UBysgzrEHKVQ0RrimEeIGYgwsnyrbH3YG4Yhyy22MPCUJitECdjrMBpvS5/Codt1kk1FATVFZ7CWHIndOLX1DtU+KjdQkC5DSpVPuqhwnoPTVTj3Es5xcxL8Z4ONDPUR/WKSR+17qIx+Ci3sHqkCsVSci/9e5lzgmYyR5w9UmQkglrOU/hvTNH6JEZDJdO5lGNtkOaQsWjC6JSSSx9DD2AizQFpq41T4yz8mbNvaECHUgEvxRNIHZAz7fgLexFnWOsVKV74+MENzUZUD798sAfEZIJhN9iPHMqOppn5N/gxnF1IMMG5hGiuUUBkEpxDktr7IYzM1XyO6W17jCfzS7cXOSeF62bgj+OEFwm0AyZy6kuYYIGk4DOEE8hYbVNowmSuQeKSxVHrn3LQQRETc1dHsL2CMUX8yr10eHR8cnr26/mni0Lx+19/f9wJehrvHY6tNTffr3duet7IZ1vlG7hXtzdv3L6e7tjkvJEvLE3e2OdbnTdwa7d7A7ljw3sDuWPP28LeSJXa7kHW8Lv2+Kf1YHvalot2Nr885uc70ftM+cgWI2wrPjXXvoshSqGP6jwYXmtDN/zdixDi6tVl/MxGba8Df/ac6HbEdtbGq5cLMB9HbhjDhOQshT2DvFvre4cCfZdS2b0Ru0L6h0rlp+L+3/eL/20M3NPyA3zji3v5Fbv5u9MByDd/jqse/ABQSwMEFAACAAgARmRmRm/CXvKYAQAAGwYAAB8AAAB1bml2ZXJzYWwvaHRtbF9za2luX3NldHRpbmdzLmpzjZRNT8MwDIbv+xVVuKKpMKDADbEhIe2AxG6IQ9p5XbU0iZK0rEz77zTZV5KmbPFlefXsdezK3gyi9qAMRc/Rxvw29w/3bjTQmhIVXLs66dFLrSNJijnMihJIQQF5SK2RBSYSjvr2hIScETWuafOpfaVliNjRzBJ5wEIENBnQ6oD2E0qyDom/h38PrLJ2JVmNTiulGB1mjCqgakiZKLFh0NWbOXaFHsxqEGfQBc7AMU3M6SNPjveJDpvLWMkxbaYsZ8MUZ6tcsIrO+/IvGw6i/eSrHRA/Ja8Tx44UUr0rKP3Ek0cd/SQXICXs8z5MdARhglMglm9szj+oY9wtyKPrQhbqQL/c6LBpjnPodCmOR6PHsYvR1qvTzURHl1OwVjtidKvDIQhuQHSsxnc6HJDxil/wAblgue5IB+32/IgShucFzfepYx1BTj9W2/Z171Soef4YOSPEvBFaBsa07NscF4y9Cg6u9LJOQzNPQmIo78W7qg4+RvlbRN+/IoSVwtmybJdDuxnbLmCxAjFjjLSv/z6zWL1Mg+0fUEsDBBQAAgAIAEZkZk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BGZGZGlBOzImkAAABuAAAAHAAAAHVuaXZlcnNhbC9sb2NhbF9zZXR0aW5ncy54bWwNzDEOgzAMQNGdU1jeKe3WgcDGVpbSA1jERZEcG5GA4PZk+8PTb/szChy8pWDq8PV4IrDO5oMuDn/TUL8RUib1JKbsUA2h76pWbCb5cs4FJliFLt4mjiUyjxSLHHYRqOFTXv/AHpuuugFQSwMEFAACAAgAQXo1Rs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RmRm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GZGZGhouUu94hAAARRgAAFwAAAHVuaXZlcnNhbC91bml2ZXJzYWwucG5n7Xx7VFNn+i4d56gzI9pOZ1qhSor3C0LFIpVLMhUrUhVFRYSExBoRNVwEjCEhl844o20Fo6DEFklqxaKEZBeQxASS2FIBEyEKJRsISVSIETYkkhBCEpKcHXSqndWes35rzfnnLP5ghb35vu953ud7v/eSHfL5zvhY3z/6/9HHx8c3bsumXT4+v1f7+MxAzp4J31kcOSsLfnktb1fsRh9++4JB+OL36R9u/9DHp4b5p8lP/hd8/YdjW5LzfHz+fNz785r2ECLfx+ejb+M2fbgnHzui2XFmzWGy8RPUbuRtu8/f2TMN7ZFN7/odXPS0et3sLZeXfLni9xufbltSEXjydcqfX/dP+Kfxgz9+PPOLm9cz3ye2S3bIHGLqEJl7FDgK8g2O7+9oE6FsXq/rB2lyvTOPhJa5rYCJblfgtDTz3eXA5KQBNcvH59O3DTyhVsyqICemf7+rPJAQqThbGp1pCsejg6uz5sCUQ7Zb3x76qKOxqm7/jfZzW3u69gLNApxrKEn/19d8fB4uTWF8XlrhpNzrfqsH7DC4bQyPsPF38LzGPc3r4yoDIgUfnRAo7aMJ8K1v1wriIqwXatZEqg300TO4C2/DA29vTcsoOT60Eo+GxyW+7eO9c+jFnfmwuj7zY4sDUoinjhdmwheFi+Pm8SJiIprXwxfN5ytO7y0PXIh/B77o39IRw20/d7bGF7Yqx32ONjnaQjJJnUbN27KJO0naApNkR8j542cS07e0dMP7dfsDxmdahsfVQNKSDeGe003lFeqXK9urHY/mMfJtVoDhMv4JN7FxQ+0arWaZJqvLr2OtADb8vfY81mgQalGKL+EiJqkj8yWPqFgEbewBF/GmC5YYN/focvLbfQ5hnznr1pwTCOqz7yttwYPzEn82KI+n8gw/HBHqgmfddFZ71m7MkiFt9QBtpGu/EJd991OW+uA9xeusN4L7L1cYAC9BwTtjd5dz+lxOmaeA7AevAZiIkDt9lu2uTF16ZTh3CdpWougc1JEaLlzJZoRffiNe/Jy25l0vw9sWysfzXJyFGPml0hyjNLdHnEXnkOQjQkZ145+CTecKtpFPp2rXCAf6WVgph0krZzdEcYxKeXqXO/0T8haheRJIhdnzQwWuLpyryzRhYLjT8Q8IE0HNAirH/QjhvtIYxJGZakv6TAy3gVHKik5kK9wGgu0ng2gAyXdRX/P5VG3rDnAGCxrVQVd7YmK5YQ9pg1txlLDfpWp1eH3sLkQvDSWmEGJ+qlccoxA8+C+iOFZx+s1ej0s26dcTC0R5XM6LkJGhDfbce6LsjxGblLpVykBlHg3JrJP3G5Ture8QuOsq8i7WjDDdT5lG96TSMxk+o5XjHuRIHTGvd1kHaW/h0dL0UZ3HpZNZ7NTLSpS1gKXGOkUmvBrhGUXIKFlQP7hQze63w24qNK3VhG9OlXeff/Ro5eLE5hoiyi/S3P+1HbO5iHaMfH3O2nkrlWGMFjE1vIPSF8Vi9fKKMu0B1effBwqwMNviwPU67s2ZNbS/Kaw2tUFMuKwARO4YKYcw0AD0ZbMV/j+Z/Y39Rjex8UIVTLy+ZiT3u9bDluUM83JAqxcw2HXKoxkKmyG3Wt5CuN+L8uxURmP15LSD3OCCP3r39d5Yt/j71fiY5hrwSNHyBN80v/Whlw5iyK2zSRvYGhB5f1g/Og6sRhhqLH0HPBRLnyWHX4LLIyPf7rJaiJvY/eIM33AuMRkjXbyaozYVeFLAtAJytWs0SWQ8koHG7RggH1euAzWIdMbZ84YHF2UmPrB08VN9niLNrv22D6f9UMBqQcdkB8saaVllhnPQgNlFuEsDQJF4ZJWwzTUsbBtRWVL0/QpTUxkG9iB2ZsaZwg2E+XefjjPcSg+ZqGn9uo7PUphHxRmIT93j2Z7xcA6z8WRWainT1pJqOiE3WU6PrcbZ5VxoIMciClvCU/LUSKsomuWVhlCwoYoHZnqo2E6r1UBMAXLYeD7LZBHLJsXsAiwXg/KsBZxY25tQfbVxOQcYoECjJHJ4GlE3eh8V46QNiDBSaJ6PT/6GAPTMG3Nmb3VnFSc8/urkDw7UV0+kiJTNzMny1Sdb3PiThOODKU1xYZtSS0mhvE+CcSR2v3+6ecKe72L6mwkDDvskZUTVfUENKEDaCC4PCZtkHbCJlFHuo7QiUZvY6H8jt0wx+h5YIO8WbK5wsmORLKYFcviDLr2zVsonktkGmo5F2wJ7RixWeKGlzSIfyfXUYE9eaEkGtmJtGDbT0rjIVqI2galAgjHSnG+nHKCZzF9hpIdEw2aRwW25FHJtaM5glIJ5fvOpM3PWQLom+f56mSIT8Ti3xz9WxVx7yOdupsVJlGAEzIMQxU6rbmk3WWZRUsNtdTPrrQvM+YQ9BfI8NEiby+nqLm3plsXaw3DZSA4YwlGYLJRqtR71Td+J1FJd+mW0kqTJxtb1ZWlsjnyN0kEfCOMZDUgyFiqoG5DaTJlGvMYW45kzwgh4nHvs9z4+2NKW0oQ1JzdGgZ+dq8FHN/uHB3TSnadvbi52pX6c6Jeh2lknzwQNKld14BHJXkLhVr/DKqgUZ7HxXO5cu/+Z0LHhqz+JPYl0GWOeasWFXITI1OWOClHQMHNj4X1mlqgBs6gvCSmcWeWiWxpB14jySFc0Nhgdk9LliFC9W+q8a7VcEmUGZHsCBshp2xSGRUINrg4TwlFC9cb0i2B2KiPagFluEyG1DZPuiiGIUQLnlvbEFsGcv/iFLjItk393XmH5AUjAJ4Nter8N5jbMjNbivy8B1SgWc92A3gYhwTSR2z8xlwFRzqtTtUlZzp8M45eRipo1OqE1vnbyKyCaowQbcYyiA+fVT/IgG9kXtJpzjOsAncMdK33bPilm7mPEVzlFO9igvrtUOYI/crBbQUONKe/7D+e6XOQZcG7u3C3PP5fwCWIZv8c//4AEero2bTa8raQKWMua3V23i3PVk9HBwab0VIF8JA+1UsbXAeacmV8lstGnrlHpRZu5Cmc7cdzAAhgI47hT09CowVrDrlmJfba5gFVElEicxnV6QqNJ2eWfYEO9KfJQy53dLAVoQ9oufp8hmQvVgC1HJHkmMz1X41pYJgqyXYSSgGQrUS8WtW29AacrpRlf4Zc4TlrLW7tUd3urKMqETJnR5k8IzR/u7ylmgiPBCJKMzq/TjZv79TeUI2Y6f7BugTp0F8+USG9jLLFPOhyW+kOXUoAEbNMkksUDszTpA/19SvfZ262Z4DGRgugVKSvPTrtnCMYBREmaLAhhME8imQ1wGCo2sJV6EXYuXGjdVoxeGCedHcH/GIZu2jU8ozVGPrtYnXo2MNVvk9l2u2rOMtGwNGEV86KCW5PmFQycuIALOX3dtVa1s+T7FRycqTclVWujqy9ABiIG/5im4yrUI4m43Sm4WKK67xAtKzUbLji2dVk7HeuE2gcCuZXbgrNxcCGmEECBjOJDOO2OLgrdrsVIZwAOsRiwbq/2KjSeLUi7uc+0Qn7mMjS8GPbqrDp6Kgdtyv+iEA2tP+/EcBqofbR9ogVpofNTpU0rWek7yS+Opr5bQOeAgTN2I9sN4Px62Z+CzBEDDogC2RRiXSuhnl54k+KyGBaxkmx58LklwMfxkxCzIYRT8JRzJYppxVgac8vhbHri3/KwE5taw+SRTBX+YHf+Nr8PA5x9xoLYLv8qMzV0bMB0oMB5LtF3tf0DDm4Ev4uu0V27aM459TVR5mSe539/hEjWiWS09+S0atIBYkyHfmRcZYuw1bPAQOVyQKEnFCsBJ/qkDmuN4Ku+u8WCDFA37kyX/xLbuFOZZs8PUR6Jllmz6qnBjCwV3gC1EYMReTQNVCCRBXdBl6BUpCxc5A1r6u7SR4vgDZkrP1fHDHBOFCfgEQdUDd+oaNWBS3XVGFL0XiPeNwSqdTYL+mKDlVZVCwFDgTVDoE4rKRkKsAzIK/rMTsXKiD3uXjg2j/gj4GCYjNGaxBwFyKDJ+GsFiTo19bIh37HuJjtbOm6lwoujEF6dLD+Ffn0wo1W3nX21cIXIcyt7thggNrQUHidckneXyELWOGX99Z75jxwfAE0UuogeQApBGCxcDMk3wh5mEwYrAfsHyjSP8McOyjA1WLaDZUstiia77QEjqPXk5CwWNABq4BTBsUeA/fy/r0YAhosKC0b1nkC2zJ4fraRmOq8Tk40FHn+VLU1zSIiTsnFYIbWR7fR/oMpTGmxgGLM+IFvyBBI9CbtrQzLPm+eLTESciKo5Ec1UwCVA0mJjWcrzGk7/r/Zwvdni917oLVgGqusz7PCMvcGK72qC1S3lhUS/D1VphPeThWiWfpzcSCQbGbKsgxXJthIIMEzCEQ2DPFOT6WHrw9pbCIflBpDwHcNF5oG295UhLP0JCImX6QpT7fm+fA3EIKNsN6RAjo4Wa0s/zJDClMoxDBmccR+mkY/aCzae+nxfUzNU+v0i/FY3vdYYGTyrkB92CS5M8PLMdezjzHLoYOPdNL+k0Irq0TQNfUrTQhRkldMMUpXrjjvlSf0+jpJQ7EzG7xc3mvrW22QspV6QKoo3Qh1igEoj91kxuT3uW3ap3kxFyp6csLtWNe3Fcq1EDLJF0pfEFzLxkB2TwrtCiJa5wraRy+EgrvXvNROM6dF75QQ2EKgn9MnC7bQAApFMhoOcWWGwLEsqDyznFmZiwPSpzmDbeAQvIQOBDECfOlv4hvNS3cHrrROjl0K/rlabmlrXlL7xlIhtOH3htRWmVgrf7I+bW0y+F7Yv+lqUjvXeTn39Bt/y7JRfluvloVVRxG55Q52Kqec5P4NLVZPpMmWbs+FSlsSwQG12PHGWgJYa07OCbX5bQVsQs057ZzwCn2xcFwOVYbElLWfvCLFTDUd4q7f1edaIrZyTQeiuov/TWGsNvm49eyt1cyWhsWzljBaxDB3S/1Oe5ORqWxn4MFDHAtc0PXWs7SDQEOt28RA26psKjnUymXpkqo86cXKqiVFCRMWt4pzVpkNVKahlYr5Q8bR0NFOyOrgf7k8xJMnqpzUmeQrTEoFqXnGD/3OTRdaEVvBGMxixnf7tqrQGKl1CWBmD3lw/pMlqwLAD1/RjshpmihUqa150HMh7ZZq5vV7xYTU8yTP8LqhDoz7+MifDteKxPjMSSj0mciGNkruof6zQHH3ZrIWJTQszAAsqsjUSDP0xbZNCFnlC9xmJ49Talw0OvuwJwRVNe0/Vhx1Pm9/QjCpm4CpJTZKbnhkVx1e/Muao5M22SHkFC/0/7UqXDF55uUzx2H240MdnwHl8/2WhlgL9NQ4OI/F7fh7g7Z+nln/2t//rr1DIg7/GWara/3HtZxo33BslW75KIr4VBMtg7xPKXCOR8H2fh1Y/9dTrx1NzfY4tnRrvc+vPU4x9MJ97yfr48H/00vDxSTrgpejz6eopKX1uX5z/f5p+lTbx6DQJ5XjANNIdnRxt3K72f1z+w4Z3qtb1T613e5/O3k4yIu0DJTs8X6yJk61Jj2n/bGj46fNeH1qOst+tZPBKK3Qh6ZuIJ17ouzSusqru6nOtguIiEssXPpcXH9dx4+e5W4vjE9Njn4u3r/h4VUTkCyWKK3Z39Tx47gmlS8qr2s8+34+aJYN7piH+axCDbU/7mShpgU1DMkkn7oRIzXYlw230vr+0khwP2fWiJxugtD0vx48rDlvH1dmsGeAaRd76W5LCl+tq6KZGS/yGQ5I/mPusT5JemdNwB+FHux5lqxzTFphojkjNxpeUs2RHf6SURAnmZO4QlbOBlwYLdfp867fkbYTDBcMjY40vrRe7xh8dZXn6DbMQ1GeD9e5jtLEHsQB7q3VB/5WRGDU+q9IA/CxPx4hw3s4GNJdydvRc8GnBaW08Z/ur4Io3jorqqwzzK6uujAQKO9OTftbsmhrw/+axqoqNP64Jv/mvrMpXqOHCNt3hJUa33AKyDv9JE/8Laz77wouWQPTv3Sjc/SurYcbPXVlzPPJVe6oCV2XxhjY0a2NOC+6PvKo299T1W1563JY5mVfUN14xK8k3IYeQqFzbgf+tOTv8fp1BP/Sr4ycifpWUdO6v2gfE/A+Wnu91DLv9zV9d6Tw79NbgiZd+e9yZGLOnL6Urr7ALPyv8V6fU2C59v/03xL3/G3/ZE33wWOevkrMR/ft+1fTNSeG/wWy3zTdLXP6q63e9/lfhXtgDAxNPlv3CVXT62fWNTmMDB9s/T1dgkiQhW/IPs/5zEPJvks8DOpH/ATfS1FX2tIb3HxaZRoQ6t+Q1aPt5g/vCf2pHc0Fw/1Md/iG7QTv5KkEEY3JU87b02b9y74nTyO1kI8XC/Xne2KELD4a24hy7NhzVfBOVFKNW3Pj/OUzywXmMiaaGeciJh7Zt3gBIt9Y/AauIZMpT6y88AYvzOEATnOd5Osu/QqiPjFeZSMdYijCRbQmTbxmfipUaks41tk6GDjCcwU0+5uoMYaLsnQpDniiL+5IWSCjKLPC7Ehqa9pn4Dn9DhsTSHknKlrnGKxGuLL8FU44hM2l7DmU0tL20MhU4mrHVJPO4uUqDJtOe0FkYb8fwZdpHF3GW0WKIF7pNvx6qVVw5KgsyBalDcLb6YGU/35zDBsXxQ+zYgOW4JvFwLabUqc4uyeU4u/PJMieNDx69CCzFdYqpvie4LsIZK2VI/KrJfgVVNWtmJCA5gSvMwUBrpDY0mHd+iIBz9nKd+1jAgyDTW84OlnRsCC5DRcTkU9eplxW5zkkkmKqnL7bBjZA57BbPUIZbl1IOU4hEGEDX2nEzJk8taexfYxPJ8dUJQUq4B4o+FIzT56j0Ig5GQN8TpiREt2CkUjd1oTjrlZ1KmskJw46E+vAQwL3WC9CwaVieXx+M4722Uu8gPPvYTjUu5yhoppi9xnAQh1dRkFxMOFMo13M7La16v0ZxaNCT9VzrAhtAYtCdEyy4eDXcxHJd5j5GVolTMpmyiw3pDWOOXwhACZ2bNtyjtxCC0DM6tOLtfOHBMblhF73t9gUSOS1D3AgUxjsz8zSTX+Xa/QW7kDJj+IhSH6jEa0w0Xk6mpCFISWI03mR3+s8MQXMUeL3NabkLirNw0Zwhaxf0Smak8HKuc/1PmnO0awXMj89fOVq/GeZvWqBwVTvFjakDtRcUoGk33NYBLtFldktMs+Cmp/twVh1j4ZHoSuvk1Oo8kipVvjM9wzn8ShyQhE5ePsU+Okf+9fENW/Sxyxdf7dB/feH8SlMu2jRHzdi0Th+7FoxU5NpjWgRGcsXps5nkYatRMEnpocST3+7TW3C43fK8HsaSMP168lx72Emtnlm/V/jgF+SjiRmKkXGE5B7gfPeiQhV5Zxf9Zl4R1u+2OYfPCl2vd0D9RBS3z5ibofhAuLnayY6lPO0uVTE5RmVBvS69uba1PzaLpdiNbLf0zKovLITsBmSuXQzMIToJV6FXihRK2tPe09VVc/Z1EUNfTzv4xZwtzsh7uWWNaEKqlBnnVxH6N54iVxJWei1K5c4xkhC3Qw/qIyANQWNpHRlnNuQyRDoFSXPNtSEV6VGA74HoGZiB2r5DF1vuWu6l2Xu5OTsA3HRROQ3xmxBQJco1WMko/48Wx/roNELrGkqSOcaAruIxde76gcLr/0Z5ILVJTBrXcDrKOQaAxcdtQ9tae3aW+y3/b7ZuvzF9/815qMlnxli4p9PsYDg6I+PkyefWBabHEA9dfmFRJNzTaZZzqOZBXM3SQaE+o9Uv4WfbXQNwTzdlk1P/0qL/4tZQPvY+Vl3N0tjsY00I97NwlsFW4H0Gmx3MpU6OtsjynHKtPk0kqah8GXGir3lb7os2uInoVE56VAablmbTNMBJ2CITZdh7Qen4YJjR6O1j3Fp9w5xD3uytUJR2OU0yHFKrv7188NFLOjuO+O7zqx8nFfGUQOhNHpQWhFbNFzSLJ8XBzh/gQmmoduopM0exsxRnsc/JgywNFyB9hIhptYcNSFzjaoC/eHD0lfVW9nfVymIyacFpEylXU7SZAhbTYi88wOLlBJkOqRXHSpXAJ7yjqemMeHKASHlu7ObP+lVXXviQUJRmJ7o+e+KgppiOcmfW38wqYwCZpvcF+oXZkO4AWtVvsIniB+jmBeYNccDLNsV6QfV1vfaKQBsmQHJUH5zQRcqN73TF49FpDCHami3Q9ysSdnQ0vaz12B3+Nd78fS1JhmtSOybzijI1keq9dtKAmZqrsc4Vz8lyAxUdnS+PC3tXM3cLpDuEvqpyTPrrqs6vRgAkTir2hL96nFSTKnDH/oklTD35UO+JTuxoenXeKe4+XuCw2UL4VBF5b9ycg8RJoBFis2CS+UZuucJjeeqvNmffiqNQfz6nqt3yY38t8LsVjOIwlmdKTq5hpW9BgwoDlxE78r5Ak+764Igtn4XKWjX4yavSL947nDZcheQg3mwzjH8ShNDZTJV6zRHRZO5nCuanfCdQDRlAaiMKq41L8i0oDtg7HSinIaYhpiGmIaYhpiGmIaYhpiGmIaYhpiGmIaYhpiGmIaYhpiGmIaYhpiGmIaYhpiFePKriuMcqOW5iSjFddvmNl49tTiPo+TYuzjXUKdu7tSNb0XNu3Tf/Rtns1NqkJFsdxzXcKcNu7dBwX30U+f/oQ60+mLsGutvC0XnH+gDK/87TVXNFzUgLyj2qCZfZ2xoAupVLwrnNLJN7WOkefjJA1tv15Cf2vbhZ3sVjhtFb6mMaV5on+73/nIioZw2IRW1iGlGX/UWUx9B3JiBa4Ho4C3XLeUY2ccZ8V1sVpYsyDUFeZk+pHqdO1hP+juTs8FJ7bxVAZkGNR9D3YwYKHOcATw08ldb/jm4F5yFPYeFL2Vudu2hFnnNsx9wGNDkAXuC9ZG1jXpGMpauS2ctkK2XGVP5uzfjSVtt4b/Z9ylj3+LfBX5K1XWBdgZE0opcizL6NFw1e5BJ926qpz+uRIFaFo5fUlYktpjIBe3NFLDOzq4Syew9OaazLB7Ux2k9Iq5VeOZcpdpxOZFTSj1QBtCTNk2t3bWJHL+eHbgG5nVSyhlw4VEMSmqPggfurJtHYLl0l7pshSJcoJB+pLcFAuux1gswqddRpeFhXJjvG2u2ln0qveLbUE5nJqgL3w2sulTNL9uI8eD/1+udjGobW26w2hsemtyK+oWTAUy4Zl3rmvbaqi/AdN8uyy9WPcuPt/lGnajJ3a5506FwanYbmVOukzqdXmeyo44lMCTdrtzUiBr2H6d3jEonH7dTrruBqh4jdMLW7Uisv+yLQFOP6vlmgCKD0QNel7FRimT7EYw4xuSGZG+pMH/M4WQw7yyxe3oU3Vakx4z+1aBOnltvt3diJbe6FVvRuyVsw2ZBk95wB5UZrStQ/vYyWmRd5nsaiHGM9fRIHzdouYDgqGRRiMlLnakmOHueL29JQzh4l1vfTLiKi6rl9qzyHkqw2w+nWsgPB+sp+lR5nlyfRDbUZsxkukOEqYAh1QJ1C9Z3xqiNO2JcUrABYrPI9wB14sTj2VmmzKw/a8ARqbbFHmHOWsgxWhckGrs2V2akClms9i21OCQIsJuGUwouaelfpqociziNCNE6mZ4KZ+zo3oIBEdu3TI5P8+rDpOUCA94Qsk8u6El0a+xUjwTfej25cXfDDIL12+4A547XB3Hn7UEXCU9Ut17FMWLiSLmR+2u4elNC0hqU3Z6w6okOFNl6zUo4T32mPibK+8IKDaalpT6v4dX2gPlxIGdbQNUt5egoj3s4cvHES/dw12kgyp8ZsamOeV/n8xa9nXMmrydTNDi3kcSrQi5N7TYYOypvtbn5N3/q0xd2Ac2cXoZablVcrB4VIkq5bEAxUqwegdndNc7MiIUci1RBsf7HXJUiWLcSrvxW3UYQp7mPHr6pS9ibZnxjmbapfkcSUNDTSMdKP3oeyAhazHf0VXXjY7W+/D07ImN8qrqRL1EEyoFkwIWQ4hUkc3Iw9QzOvWrMA2j50k1Z/4tm/CQilTyoLM2uwLUSXAnyPTchQcIqGwgbnewXfa2/CpUqHUdovxWEiyjCs18fuGQVD9996AdWl+xJByHzNj3ag6DC5ZFuwruXrwo9yyOVEVKLz9k2tr3D938M2R4M7pInCDXH2FEuf2apv22IrymSlzj1E2L/NGak/oQwTfGT9Cg7qZUPruUfDNHqzdZ6NVwV9NHWa5iVKSozIV+AgqQpllDV/HXbhWuFO++dil8kMWfyKTjgbVKotLFye+rijEoh4bluxuREEywGLtCbTE9Fv9t3hZDKfmF21d7rHPZjx+wpsrNU6XKWuDpY9sCUzHu4mkvd4z5/ldfu81YyJYN3ICV2DrqoFDrKfHpFO6kNYjGx64U1ZXabvxwr/k6oysurZcVF4Ref+m9rBi777XbMH9Z4ay9oq8CAcG5bwALzr/f3IeKg+GWEScoc9Pyb1eiTiNIkUDFCb069Stkc0C7YTy6xFMlPmFywVOtxCeMEgr9a98xrtmAKwT5gdCdHe6L/NAngcgF5XhlhMjFHqu98ixNyalJ1HHnyvVxdou9/2GPnCZhVYI1u3JvpQBtpT0oohIfxCdPvGMHi0O2MPENfSLbiRVefhoGyed1c5PUuupCSzpgJcwAEG336SxQQRT4Ycz+Xe5P1uBoUsErVn6BT7aAYa9buvVD4XzSR7H3iN2LDPdHjrPNeRRuceoMV7lHs5FumXmLOZTvDWwW0KqARcpGL28gGneXu8cq1Ar9xkpVye8qkDuDOmd/rMpw/5ou31ztg/cOHgJCRfpx1Tc/no56aOwZlp4q7n5N9bWzuLsH7M3PJJCc1Dbb5KpY/42l20cXUaNYWDi/lpd+JzcDaoh84jlrcZwIaOXLvDP1gfQd5udirC3+c5exjHT0ikQGRUsL3uHOrNLijnQIZ6j/BzapPqXGkt+8k70mrOQmw5PV485eAtrXniajH2+Znuen6mlSGp1hTYURqP6xwqoRx8HOjej1cjNk55T1Dy56Byly5ppsi6tzX+udMSN8zhV0F7n4dwmqVMF+SZ6ypOBJpgslvHi7KpV6kLA+RTe6FAz7ao7rhaPt6NbFf/BeEQtD3fj8fSK2sSwefx7NsCQzlJLouV7XmRRvQepOMnBCJ16tAor0wRN+x8Lp7tJGLyYb3bJQjfbvX3kt6j87htCvDhWni08jGqImozTPJFOk50t/GHTJ0hCVYrnCkaN5lkHrrdiiqtySzh3OVlkbbPs4t0L8b2pI/aLOidtBFv3mgLIxXDmTd7SL0CYY7nG+hlh42RzIToceNe9qwpGl0AvX6ywbr1PONqtUNMEsUT1axFuv4hiF41NbHKef9foagy5wJPoB6JsOTJXiTjWpbbJIw+GEK+a3pWcDZ8STQlo+BNzznycu83ejzbQ+6Ub13QFyBmNf70/VpcZ15j4OADPDoKbOCzT5JyvaUCAG3v3RjwuKbg7hjgWct+f6qm8pH9Vq1FNb4tm/iIPDXo2bGeHqRNgXPXNr7uvc6/NZzBcVoBRip2tvc6CnNCoNS4ZI0NUwUYO9iZQgkTXPPYOZ6VwNSIvpCG3qFwPNoBm0+03V3OuRDu/Q4TH/rqyJTxm7oTJBvjtb8sPh0RRbFN0Yn7KH4Tf+P+f/xvUEsDBBQAAgAIAEZkZkZLmT7tTQAAAGoAAAAbAAAAdW5pdmVyc2FsL3VuaXZlcnNhbC5wbmcueG1ss7GvyM1RKEstKs7Mz7NVMtQzULK34+WyKShKLctMLVeoAIoZ6RlAgJJCpa2SGRK3PDOlJMNWydLEECGWkZqZnlFiq2RuYAYX1AcaCQBQSwECAAAUAAIACABGZGZGWn+5mToEAADhDgAAHQAAAAAAAAABAAAAAAAAAAAAdW5pdmVyc2FsL2NvbW1vbl9tZXNzYWdlcy5sbmdQSwECAAAUAAIACABGZGZGh2OPsIwEAADIFAAAJwAAAAAAAAABAAAAAAB1BAAAdW5pdmVyc2FsL2ZsYXNoX3B1Ymxpc2hpbmdfc2V0dGluZ3MueG1sUEsBAgAAFAACAAgARmRmRsZgiHi7AgAAUAoAACEAAAAAAAAAAQAAAAAARgkAAHVuaXZlcnNhbC9mbGFzaF9za2luX3NldHRpbmdzLnhtbFBLAQIAABQAAgAIAEZkZkYs4uZgXgQAANkTAAAmAAAAAAAAAAEAAAAAAEAMAAB1bml2ZXJzYWwvaHRtbF9wdWJsaXNoaW5nX3NldHRpbmdzLnhtbFBLAQIAABQAAgAIAEZkZkZvwl7ymAEAABsGAAAfAAAAAAAAAAEAAAAAAOIQAAB1bml2ZXJzYWwvaHRtbF9za2luX3NldHRpbmdzLmpzUEsBAgAAFAACAAgARmRmRhra6juqAAAAHwEAABoAAAAAAAAAAQAAAAAAtxIAAHVuaXZlcnNhbC9pMThuX3ByZXNldHMueG1sUEsBAgAAFAACAAgARmRmRpQTsyJpAAAAbgAAABwAAAAAAAAAAQAAAAAAmRMAAHVuaXZlcnNhbC9sb2NhbF9zZXR0aW5ncy54bWxQSwECAAAUAAIACABBejVGzoIJN+wCAACICAAAFAAAAAAAAAABAAAAAAA8FAAAdW5pdmVyc2FsL3BsYXllci54bWxQSwECAAAUAAIACABGZGZGNdvZrWgBAADzAgAAKQAAAAAAAAABAAAAAABaFwAAdW5pdmVyc2FsL3NraW5fY3VzdG9taXphdGlvbl9zZXR0aW5ncy54bWxQSwECAAAUAAIACABGZGZGhouUu94hAAARRgAAFwAAAAAAAAAAAAAAAAAJGQAAdW5pdmVyc2FsL3VuaXZlcnNhbC5wbmdQSwECAAAUAAIACABGZGZGS5k+7U0AAABqAAAAGwAAAAAAAAABAAAAAAAcOwAAdW5pdmVyc2FsL3VuaXZlcnNhbC5wbmcueG1sUEsFBgAAAAALAAsASQMAAKI7AAAAAA=="/>
  <p:tag name="ISPRING_ULTRA_SCORM_COURSE_ID" val="013C15C2-F5D6-4FAE-AFBA-33CD235F6921"/>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RESENTATION_TITLE" val="Leadership Pack_02"/>
  <p:tag name="ISPRING_RESOURCE_PATHS_HASH_PRESENTER" val="2b8c6cf853aa53c67ce71596605a20cd4e8dd1"/>
</p:tagLst>
</file>

<file path=ppt/theme/theme1.xml><?xml version="1.0" encoding="utf-8"?>
<a:theme xmlns:a="http://schemas.openxmlformats.org/drawingml/2006/main" name="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2.xml><?xml version="1.0" encoding="utf-8"?>
<a:theme xmlns:a="http://schemas.openxmlformats.org/drawingml/2006/main" name="1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3.xml><?xml version="1.0" encoding="utf-8"?>
<a:theme xmlns:a="http://schemas.openxmlformats.org/drawingml/2006/main" name="2_KPMG">
  <a:themeElements>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l">
          <a:defRPr sz="1000" dirty="0">
            <a:ln>
              <a:solidFill>
                <a:schemeClr val="bg1">
                  <a:lumMod val="75000"/>
                  <a:alpha val="0"/>
                </a:schemeClr>
              </a:solidFill>
            </a:ln>
            <a:solidFill>
              <a:schemeClr val="tx1"/>
            </a:solidFill>
            <a:latin typeface="KoPub돋움체 Medium" panose="02020603020101020101" pitchFamily="18" charset="-127"/>
            <a:ea typeface="KoPub돋움체 Mediu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000" dirty="0" err="1" smtClean="0">
            <a:ln>
              <a:solidFill>
                <a:schemeClr val="tx2">
                  <a:alpha val="0"/>
                </a:schemeClr>
              </a:solidFill>
            </a:ln>
            <a:solidFill>
              <a:schemeClr val="tx1">
                <a:lumMod val="85000"/>
                <a:lumOff val="15000"/>
              </a:schemeClr>
            </a:solidFill>
            <a:latin typeface="KoPub돋움체 Medium" panose="00000600000000000000" pitchFamily="2" charset="-127"/>
            <a:ea typeface="KoPub돋움체 Medium" panose="00000600000000000000" pitchFamily="2" charset="-127"/>
            <a:cs typeface="Univers for KPMG"/>
          </a:defRPr>
        </a:defPPr>
      </a:lstStyle>
    </a:txDef>
  </a:objectDefaults>
  <a:extraClrSchemeLst/>
  <a:extLst>
    <a:ext uri="{05A4C25C-085E-4340-85A3-A5531E510DB2}">
      <thm15:themeFamily xmlns:thm15="http://schemas.microsoft.com/office/thememl/2012/main" name="프레젠테이션1" id="{489089EA-8B65-4A51-ACF6-BE599E39239C}" vid="{5491D400-7931-423F-A9E4-A85D2329162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20231120_BF_G-STAR 2023으로 본 게임 산업의 미래</Korean_x0020_Title>
    <Global_x0020_Country_metalogix xmlns="1c657212-07cd-4eb2-8173-68663959c5b7" xsi:nil="true"/>
    <Economy xmlns="1c657212-07cd-4eb2-8173-68663959c5b7" xsi:nil="true"/>
    <Publication_x0020_Date_metalogix xmlns="1c657212-07cd-4eb2-8173-68663959c5b7">2023-11-19T15:00:00+00:00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Value>Technology, Media &amp; Telecommunications</Value>
    </Category>
    <Korean_x0020_Abstract xmlns="1c657212-07cd-4eb2-8173-68663959c5b7" xsi:nil="true"/>
    <Industry_x0020_Sector_x002f_SubSector_x0020_Selection_metalogix xmlns="1c657212-07cd-4eb2-8173-68663959c5b7" xsi:nil="true"/>
    <ERI_x0020_Report_x0020_Type xmlns="1c657212-07cd-4eb2-8173-68663959c5b7">Global Thought Leadership</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78007A509638504CA075577B0A78C43C" ma:contentTypeVersion="79" ma:contentTypeDescription="Create a new document." ma:contentTypeScope="" ma:versionID="ac89fd6dcdd0d1016bba4940062766aa">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61e6b13383bb8df87d79ea582f60f575"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콘텐츠 형식"/>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2430B1-B197-46DA-885B-D6DD7FC33349}">
  <ds:schemaRefs>
    <ds:schemaRef ds:uri="http://schemas.microsoft.com/sharepoint/v3/contenttype/forms"/>
  </ds:schemaRefs>
</ds:datastoreItem>
</file>

<file path=customXml/itemProps2.xml><?xml version="1.0" encoding="utf-8"?>
<ds:datastoreItem xmlns:ds="http://schemas.openxmlformats.org/officeDocument/2006/customXml" ds:itemID="{82ED7A70-E524-458A-AF01-08531447576B}">
  <ds:schemaRefs>
    <ds:schemaRef ds:uri="http://www.w3.org/XML/1998/namespace"/>
    <ds:schemaRef ds:uri="http://purl.org/dc/dcmitype/"/>
    <ds:schemaRef ds:uri="http://purl.org/dc/elements/1.1/"/>
    <ds:schemaRef ds:uri="http://schemas.microsoft.com/sharepoint/v3"/>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1c657212-07cd-4eb2-8173-68663959c5b7"/>
    <ds:schemaRef ds:uri="http://schemas.microsoft.com/office/2006/metadata/properties"/>
  </ds:schemaRefs>
</ds:datastoreItem>
</file>

<file path=customXml/itemProps3.xml><?xml version="1.0" encoding="utf-8"?>
<ds:datastoreItem xmlns:ds="http://schemas.openxmlformats.org/officeDocument/2006/customXml" ds:itemID="{7955B903-F9BC-4BDC-8F31-B37342DEFBFE}"/>
</file>

<file path=docProps/app.xml><?xml version="1.0" encoding="utf-8"?>
<Properties xmlns="http://schemas.openxmlformats.org/officeDocument/2006/extended-properties" xmlns:vt="http://schemas.openxmlformats.org/officeDocument/2006/docPropsVTypes">
  <Template/>
  <TotalTime>13196</TotalTime>
  <Words>10974</Words>
  <Application>Microsoft Office PowerPoint</Application>
  <PresentationFormat>A4 용지(210x297mm)</PresentationFormat>
  <Paragraphs>1044</Paragraphs>
  <Slides>50</Slides>
  <Notes>38</Notes>
  <HiddenSlides>0</HiddenSlides>
  <MMClips>0</MMClips>
  <ScaleCrop>false</ScaleCrop>
  <HeadingPairs>
    <vt:vector size="6" baseType="variant">
      <vt:variant>
        <vt:lpstr>사용한 글꼴</vt:lpstr>
      </vt:variant>
      <vt:variant>
        <vt:i4>13</vt:i4>
      </vt:variant>
      <vt:variant>
        <vt:lpstr>테마</vt:lpstr>
      </vt:variant>
      <vt:variant>
        <vt:i4>3</vt:i4>
      </vt:variant>
      <vt:variant>
        <vt:lpstr>슬라이드 제목</vt:lpstr>
      </vt:variant>
      <vt:variant>
        <vt:i4>50</vt:i4>
      </vt:variant>
    </vt:vector>
  </HeadingPairs>
  <TitlesOfParts>
    <vt:vector size="66" baseType="lpstr">
      <vt:lpstr>KoPub돋움체 Bold</vt:lpstr>
      <vt:lpstr>KoPub돋움체 Light</vt:lpstr>
      <vt:lpstr>KoPub돋움체 Medium</vt:lpstr>
      <vt:lpstr>NanumSquareNeo</vt:lpstr>
      <vt:lpstr>NanumSquareRound</vt:lpstr>
      <vt:lpstr>맑은 고딕</vt:lpstr>
      <vt:lpstr>Arial</vt:lpstr>
      <vt:lpstr>Calibri</vt:lpstr>
      <vt:lpstr>KPMG Bold</vt:lpstr>
      <vt:lpstr>KPMG Extralight</vt:lpstr>
      <vt:lpstr>Univers for KPMG</vt:lpstr>
      <vt:lpstr>Univers for KPMG Light</vt:lpstr>
      <vt:lpstr>Wingdings</vt:lpstr>
      <vt:lpstr>KPMG</vt:lpstr>
      <vt:lpstr>1_KPMG</vt:lpstr>
      <vt:lpstr>2_KPMG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20231120_BF_G-STAR 2023으로 본 게임 산업의 미래</dc:title>
  <dc:subject/>
  <dc:creator>삼정KPMG 경제연구원</dc:creator>
  <cp:keywords/>
  <dc:description/>
  <cp:lastModifiedBy>Lee, Hyo-Jung Jenny (KR/ERI)</cp:lastModifiedBy>
  <cp:revision>3731</cp:revision>
  <cp:lastPrinted>2023-11-20T05:22:43Z</cp:lastPrinted>
  <dcterms:created xsi:type="dcterms:W3CDTF">2015-03-05T08:26:34Z</dcterms:created>
  <dcterms:modified xsi:type="dcterms:W3CDTF">2023-11-20T08:02:34Z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